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055971-5978-4ECE-96B8-11DAAC6119B4}"/>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68ADB2B6-50E0-4984-BFD0-9E3CF95379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DB447FAC-6723-48EF-9958-71CBA0CFAD2F}"/>
              </a:ext>
            </a:extLst>
          </p:cNvPr>
          <p:cNvSpPr>
            <a:spLocks noGrp="1"/>
          </p:cNvSpPr>
          <p:nvPr>
            <p:ph type="dt" sz="half" idx="10"/>
          </p:nvPr>
        </p:nvSpPr>
        <p:spPr/>
        <p:txBody>
          <a:bodyPr/>
          <a:lstStyle/>
          <a:p>
            <a:fld id="{5A39316B-4CE8-4284-B274-A3A52A0ABBA3}" type="datetimeFigureOut">
              <a:rPr lang="pl-PL" smtClean="0"/>
              <a:t>27.04.2021</a:t>
            </a:fld>
            <a:endParaRPr lang="pl-PL"/>
          </a:p>
        </p:txBody>
      </p:sp>
      <p:sp>
        <p:nvSpPr>
          <p:cNvPr id="5" name="Symbol zastępczy stopki 4">
            <a:extLst>
              <a:ext uri="{FF2B5EF4-FFF2-40B4-BE49-F238E27FC236}">
                <a16:creationId xmlns:a16="http://schemas.microsoft.com/office/drawing/2014/main" id="{A994A067-CFE8-410E-AF15-361895B7E03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6759616-329E-4A7F-8D95-18767D3AF147}"/>
              </a:ext>
            </a:extLst>
          </p:cNvPr>
          <p:cNvSpPr>
            <a:spLocks noGrp="1"/>
          </p:cNvSpPr>
          <p:nvPr>
            <p:ph type="sldNum" sz="quarter" idx="12"/>
          </p:nvPr>
        </p:nvSpPr>
        <p:spPr/>
        <p:txBody>
          <a:bodyPr/>
          <a:lstStyle/>
          <a:p>
            <a:fld id="{4EC6F412-7983-4350-BF1B-01F5D4B226EE}" type="slidenum">
              <a:rPr lang="pl-PL" smtClean="0"/>
              <a:t>‹#›</a:t>
            </a:fld>
            <a:endParaRPr lang="pl-PL"/>
          </a:p>
        </p:txBody>
      </p:sp>
    </p:spTree>
    <p:extLst>
      <p:ext uri="{BB962C8B-B14F-4D97-AF65-F5344CB8AC3E}">
        <p14:creationId xmlns:p14="http://schemas.microsoft.com/office/powerpoint/2010/main" val="258865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B4920B-06F1-4C3F-87FA-3CF5227A412F}"/>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D55FE431-AE39-43DE-8A43-9E8D015DE02B}"/>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2120280-3B33-4BDB-A21F-B39158830418}"/>
              </a:ext>
            </a:extLst>
          </p:cNvPr>
          <p:cNvSpPr>
            <a:spLocks noGrp="1"/>
          </p:cNvSpPr>
          <p:nvPr>
            <p:ph type="dt" sz="half" idx="10"/>
          </p:nvPr>
        </p:nvSpPr>
        <p:spPr/>
        <p:txBody>
          <a:bodyPr/>
          <a:lstStyle/>
          <a:p>
            <a:fld id="{5A39316B-4CE8-4284-B274-A3A52A0ABBA3}" type="datetimeFigureOut">
              <a:rPr lang="pl-PL" smtClean="0"/>
              <a:t>27.04.2021</a:t>
            </a:fld>
            <a:endParaRPr lang="pl-PL"/>
          </a:p>
        </p:txBody>
      </p:sp>
      <p:sp>
        <p:nvSpPr>
          <p:cNvPr id="5" name="Symbol zastępczy stopki 4">
            <a:extLst>
              <a:ext uri="{FF2B5EF4-FFF2-40B4-BE49-F238E27FC236}">
                <a16:creationId xmlns:a16="http://schemas.microsoft.com/office/drawing/2014/main" id="{0674DEFA-B4CF-4963-A710-6B33CD65C5C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9BE38B2-B25E-4500-BCD9-E542D0D7EF02}"/>
              </a:ext>
            </a:extLst>
          </p:cNvPr>
          <p:cNvSpPr>
            <a:spLocks noGrp="1"/>
          </p:cNvSpPr>
          <p:nvPr>
            <p:ph type="sldNum" sz="quarter" idx="12"/>
          </p:nvPr>
        </p:nvSpPr>
        <p:spPr/>
        <p:txBody>
          <a:bodyPr/>
          <a:lstStyle/>
          <a:p>
            <a:fld id="{4EC6F412-7983-4350-BF1B-01F5D4B226EE}" type="slidenum">
              <a:rPr lang="pl-PL" smtClean="0"/>
              <a:t>‹#›</a:t>
            </a:fld>
            <a:endParaRPr lang="pl-PL"/>
          </a:p>
        </p:txBody>
      </p:sp>
    </p:spTree>
    <p:extLst>
      <p:ext uri="{BB962C8B-B14F-4D97-AF65-F5344CB8AC3E}">
        <p14:creationId xmlns:p14="http://schemas.microsoft.com/office/powerpoint/2010/main" val="163748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44F5FE74-261F-44B2-8DF5-A4846462E319}"/>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927DE001-8607-4401-9B8C-5F362DED42ED}"/>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642534-E140-4708-ADBB-8F32596C1E22}"/>
              </a:ext>
            </a:extLst>
          </p:cNvPr>
          <p:cNvSpPr>
            <a:spLocks noGrp="1"/>
          </p:cNvSpPr>
          <p:nvPr>
            <p:ph type="dt" sz="half" idx="10"/>
          </p:nvPr>
        </p:nvSpPr>
        <p:spPr/>
        <p:txBody>
          <a:bodyPr/>
          <a:lstStyle/>
          <a:p>
            <a:fld id="{5A39316B-4CE8-4284-B274-A3A52A0ABBA3}" type="datetimeFigureOut">
              <a:rPr lang="pl-PL" smtClean="0"/>
              <a:t>27.04.2021</a:t>
            </a:fld>
            <a:endParaRPr lang="pl-PL"/>
          </a:p>
        </p:txBody>
      </p:sp>
      <p:sp>
        <p:nvSpPr>
          <p:cNvPr id="5" name="Symbol zastępczy stopki 4">
            <a:extLst>
              <a:ext uri="{FF2B5EF4-FFF2-40B4-BE49-F238E27FC236}">
                <a16:creationId xmlns:a16="http://schemas.microsoft.com/office/drawing/2014/main" id="{A49A9E46-9D44-4D9E-A865-0CFDFE73483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6E46AC8-0937-406B-8F8C-915758C00288}"/>
              </a:ext>
            </a:extLst>
          </p:cNvPr>
          <p:cNvSpPr>
            <a:spLocks noGrp="1"/>
          </p:cNvSpPr>
          <p:nvPr>
            <p:ph type="sldNum" sz="quarter" idx="12"/>
          </p:nvPr>
        </p:nvSpPr>
        <p:spPr/>
        <p:txBody>
          <a:bodyPr/>
          <a:lstStyle/>
          <a:p>
            <a:fld id="{4EC6F412-7983-4350-BF1B-01F5D4B226EE}" type="slidenum">
              <a:rPr lang="pl-PL" smtClean="0"/>
              <a:t>‹#›</a:t>
            </a:fld>
            <a:endParaRPr lang="pl-PL"/>
          </a:p>
        </p:txBody>
      </p:sp>
    </p:spTree>
    <p:extLst>
      <p:ext uri="{BB962C8B-B14F-4D97-AF65-F5344CB8AC3E}">
        <p14:creationId xmlns:p14="http://schemas.microsoft.com/office/powerpoint/2010/main" val="2894019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679EAB-8C65-4872-9539-3621BFDD79E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2D2DC303-01D5-42AC-B971-154D18F6FC82}"/>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D00CE22-1A5A-47F4-B3C3-548F92E34A45}"/>
              </a:ext>
            </a:extLst>
          </p:cNvPr>
          <p:cNvSpPr>
            <a:spLocks noGrp="1"/>
          </p:cNvSpPr>
          <p:nvPr>
            <p:ph type="dt" sz="half" idx="10"/>
          </p:nvPr>
        </p:nvSpPr>
        <p:spPr/>
        <p:txBody>
          <a:bodyPr/>
          <a:lstStyle/>
          <a:p>
            <a:fld id="{5A39316B-4CE8-4284-B274-A3A52A0ABBA3}" type="datetimeFigureOut">
              <a:rPr lang="pl-PL" smtClean="0"/>
              <a:t>27.04.2021</a:t>
            </a:fld>
            <a:endParaRPr lang="pl-PL"/>
          </a:p>
        </p:txBody>
      </p:sp>
      <p:sp>
        <p:nvSpPr>
          <p:cNvPr id="5" name="Symbol zastępczy stopki 4">
            <a:extLst>
              <a:ext uri="{FF2B5EF4-FFF2-40B4-BE49-F238E27FC236}">
                <a16:creationId xmlns:a16="http://schemas.microsoft.com/office/drawing/2014/main" id="{67470292-DBC2-448A-B194-004DBD2C905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A753C86-5831-4DB3-B6C5-E893F84F2CA3}"/>
              </a:ext>
            </a:extLst>
          </p:cNvPr>
          <p:cNvSpPr>
            <a:spLocks noGrp="1"/>
          </p:cNvSpPr>
          <p:nvPr>
            <p:ph type="sldNum" sz="quarter" idx="12"/>
          </p:nvPr>
        </p:nvSpPr>
        <p:spPr/>
        <p:txBody>
          <a:bodyPr/>
          <a:lstStyle/>
          <a:p>
            <a:fld id="{4EC6F412-7983-4350-BF1B-01F5D4B226EE}" type="slidenum">
              <a:rPr lang="pl-PL" smtClean="0"/>
              <a:t>‹#›</a:t>
            </a:fld>
            <a:endParaRPr lang="pl-PL"/>
          </a:p>
        </p:txBody>
      </p:sp>
    </p:spTree>
    <p:extLst>
      <p:ext uri="{BB962C8B-B14F-4D97-AF65-F5344CB8AC3E}">
        <p14:creationId xmlns:p14="http://schemas.microsoft.com/office/powerpoint/2010/main" val="10039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4C5BA1-9C0A-46AB-BE51-44A1F3647A51}"/>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3831D356-C473-46F2-ACE3-F9390F5EC9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C5D90F2D-5DC4-4498-B443-A24456613CDA}"/>
              </a:ext>
            </a:extLst>
          </p:cNvPr>
          <p:cNvSpPr>
            <a:spLocks noGrp="1"/>
          </p:cNvSpPr>
          <p:nvPr>
            <p:ph type="dt" sz="half" idx="10"/>
          </p:nvPr>
        </p:nvSpPr>
        <p:spPr/>
        <p:txBody>
          <a:bodyPr/>
          <a:lstStyle/>
          <a:p>
            <a:fld id="{5A39316B-4CE8-4284-B274-A3A52A0ABBA3}" type="datetimeFigureOut">
              <a:rPr lang="pl-PL" smtClean="0"/>
              <a:t>27.04.2021</a:t>
            </a:fld>
            <a:endParaRPr lang="pl-PL"/>
          </a:p>
        </p:txBody>
      </p:sp>
      <p:sp>
        <p:nvSpPr>
          <p:cNvPr id="5" name="Symbol zastępczy stopki 4">
            <a:extLst>
              <a:ext uri="{FF2B5EF4-FFF2-40B4-BE49-F238E27FC236}">
                <a16:creationId xmlns:a16="http://schemas.microsoft.com/office/drawing/2014/main" id="{C5F54929-BA4F-4083-92D4-E6DDB7773A2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E1CA8D1-B369-4379-9B65-1B6CC0860FEA}"/>
              </a:ext>
            </a:extLst>
          </p:cNvPr>
          <p:cNvSpPr>
            <a:spLocks noGrp="1"/>
          </p:cNvSpPr>
          <p:nvPr>
            <p:ph type="sldNum" sz="quarter" idx="12"/>
          </p:nvPr>
        </p:nvSpPr>
        <p:spPr/>
        <p:txBody>
          <a:bodyPr/>
          <a:lstStyle/>
          <a:p>
            <a:fld id="{4EC6F412-7983-4350-BF1B-01F5D4B226EE}" type="slidenum">
              <a:rPr lang="pl-PL" smtClean="0"/>
              <a:t>‹#›</a:t>
            </a:fld>
            <a:endParaRPr lang="pl-PL"/>
          </a:p>
        </p:txBody>
      </p:sp>
    </p:spTree>
    <p:extLst>
      <p:ext uri="{BB962C8B-B14F-4D97-AF65-F5344CB8AC3E}">
        <p14:creationId xmlns:p14="http://schemas.microsoft.com/office/powerpoint/2010/main" val="420545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F0DE87-AF39-471A-8D02-090C963C1427}"/>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1B23F44-0164-4685-A559-EE07B0D1A469}"/>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790A7F5D-D292-4F3A-BCFA-A50114E30722}"/>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E7F7131A-32F5-4B78-B501-6D497A7D2215}"/>
              </a:ext>
            </a:extLst>
          </p:cNvPr>
          <p:cNvSpPr>
            <a:spLocks noGrp="1"/>
          </p:cNvSpPr>
          <p:nvPr>
            <p:ph type="dt" sz="half" idx="10"/>
          </p:nvPr>
        </p:nvSpPr>
        <p:spPr/>
        <p:txBody>
          <a:bodyPr/>
          <a:lstStyle/>
          <a:p>
            <a:fld id="{5A39316B-4CE8-4284-B274-A3A52A0ABBA3}" type="datetimeFigureOut">
              <a:rPr lang="pl-PL" smtClean="0"/>
              <a:t>27.04.2021</a:t>
            </a:fld>
            <a:endParaRPr lang="pl-PL"/>
          </a:p>
        </p:txBody>
      </p:sp>
      <p:sp>
        <p:nvSpPr>
          <p:cNvPr id="6" name="Symbol zastępczy stopki 5">
            <a:extLst>
              <a:ext uri="{FF2B5EF4-FFF2-40B4-BE49-F238E27FC236}">
                <a16:creationId xmlns:a16="http://schemas.microsoft.com/office/drawing/2014/main" id="{75AC1179-A20B-4C48-9FB8-77588F668D4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390A7BB-3683-4F15-811C-E62FF2514B22}"/>
              </a:ext>
            </a:extLst>
          </p:cNvPr>
          <p:cNvSpPr>
            <a:spLocks noGrp="1"/>
          </p:cNvSpPr>
          <p:nvPr>
            <p:ph type="sldNum" sz="quarter" idx="12"/>
          </p:nvPr>
        </p:nvSpPr>
        <p:spPr/>
        <p:txBody>
          <a:bodyPr/>
          <a:lstStyle/>
          <a:p>
            <a:fld id="{4EC6F412-7983-4350-BF1B-01F5D4B226EE}" type="slidenum">
              <a:rPr lang="pl-PL" smtClean="0"/>
              <a:t>‹#›</a:t>
            </a:fld>
            <a:endParaRPr lang="pl-PL"/>
          </a:p>
        </p:txBody>
      </p:sp>
    </p:spTree>
    <p:extLst>
      <p:ext uri="{BB962C8B-B14F-4D97-AF65-F5344CB8AC3E}">
        <p14:creationId xmlns:p14="http://schemas.microsoft.com/office/powerpoint/2010/main" val="394857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553616-6A60-4717-B7E7-83209CDC917C}"/>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50D1B96A-AF1E-4D6E-8ECE-88D6D851A2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011C6A8C-FA26-4895-94B1-F3E4BC4AE379}"/>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952D2D05-DFAC-4DF1-A153-27B898A9D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2635CC23-6F3B-4F3C-9ED3-D74DE5578C15}"/>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2CE2530-DFEC-4F3E-9A68-2DDE524EC46B}"/>
              </a:ext>
            </a:extLst>
          </p:cNvPr>
          <p:cNvSpPr>
            <a:spLocks noGrp="1"/>
          </p:cNvSpPr>
          <p:nvPr>
            <p:ph type="dt" sz="half" idx="10"/>
          </p:nvPr>
        </p:nvSpPr>
        <p:spPr/>
        <p:txBody>
          <a:bodyPr/>
          <a:lstStyle/>
          <a:p>
            <a:fld id="{5A39316B-4CE8-4284-B274-A3A52A0ABBA3}" type="datetimeFigureOut">
              <a:rPr lang="pl-PL" smtClean="0"/>
              <a:t>27.04.2021</a:t>
            </a:fld>
            <a:endParaRPr lang="pl-PL"/>
          </a:p>
        </p:txBody>
      </p:sp>
      <p:sp>
        <p:nvSpPr>
          <p:cNvPr id="8" name="Symbol zastępczy stopki 7">
            <a:extLst>
              <a:ext uri="{FF2B5EF4-FFF2-40B4-BE49-F238E27FC236}">
                <a16:creationId xmlns:a16="http://schemas.microsoft.com/office/drawing/2014/main" id="{FA83F239-83DC-47FF-B1EE-66B92575E937}"/>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164713E3-D10F-4E59-8B07-2611DCCD4C36}"/>
              </a:ext>
            </a:extLst>
          </p:cNvPr>
          <p:cNvSpPr>
            <a:spLocks noGrp="1"/>
          </p:cNvSpPr>
          <p:nvPr>
            <p:ph type="sldNum" sz="quarter" idx="12"/>
          </p:nvPr>
        </p:nvSpPr>
        <p:spPr/>
        <p:txBody>
          <a:bodyPr/>
          <a:lstStyle/>
          <a:p>
            <a:fld id="{4EC6F412-7983-4350-BF1B-01F5D4B226EE}" type="slidenum">
              <a:rPr lang="pl-PL" smtClean="0"/>
              <a:t>‹#›</a:t>
            </a:fld>
            <a:endParaRPr lang="pl-PL"/>
          </a:p>
        </p:txBody>
      </p:sp>
    </p:spTree>
    <p:extLst>
      <p:ext uri="{BB962C8B-B14F-4D97-AF65-F5344CB8AC3E}">
        <p14:creationId xmlns:p14="http://schemas.microsoft.com/office/powerpoint/2010/main" val="389585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BB4661-55A8-4CE9-B974-CA4F83D763B9}"/>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5A751B88-6C34-4490-89B5-B578354FEE85}"/>
              </a:ext>
            </a:extLst>
          </p:cNvPr>
          <p:cNvSpPr>
            <a:spLocks noGrp="1"/>
          </p:cNvSpPr>
          <p:nvPr>
            <p:ph type="dt" sz="half" idx="10"/>
          </p:nvPr>
        </p:nvSpPr>
        <p:spPr/>
        <p:txBody>
          <a:bodyPr/>
          <a:lstStyle/>
          <a:p>
            <a:fld id="{5A39316B-4CE8-4284-B274-A3A52A0ABBA3}" type="datetimeFigureOut">
              <a:rPr lang="pl-PL" smtClean="0"/>
              <a:t>27.04.2021</a:t>
            </a:fld>
            <a:endParaRPr lang="pl-PL"/>
          </a:p>
        </p:txBody>
      </p:sp>
      <p:sp>
        <p:nvSpPr>
          <p:cNvPr id="4" name="Symbol zastępczy stopki 3">
            <a:extLst>
              <a:ext uri="{FF2B5EF4-FFF2-40B4-BE49-F238E27FC236}">
                <a16:creationId xmlns:a16="http://schemas.microsoft.com/office/drawing/2014/main" id="{622665D5-209F-403C-B4C9-E39AA4C4C736}"/>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DC1FDD73-E8F6-49BF-AF63-B00A885FF1D7}"/>
              </a:ext>
            </a:extLst>
          </p:cNvPr>
          <p:cNvSpPr>
            <a:spLocks noGrp="1"/>
          </p:cNvSpPr>
          <p:nvPr>
            <p:ph type="sldNum" sz="quarter" idx="12"/>
          </p:nvPr>
        </p:nvSpPr>
        <p:spPr/>
        <p:txBody>
          <a:bodyPr/>
          <a:lstStyle/>
          <a:p>
            <a:fld id="{4EC6F412-7983-4350-BF1B-01F5D4B226EE}" type="slidenum">
              <a:rPr lang="pl-PL" smtClean="0"/>
              <a:t>‹#›</a:t>
            </a:fld>
            <a:endParaRPr lang="pl-PL"/>
          </a:p>
        </p:txBody>
      </p:sp>
    </p:spTree>
    <p:extLst>
      <p:ext uri="{BB962C8B-B14F-4D97-AF65-F5344CB8AC3E}">
        <p14:creationId xmlns:p14="http://schemas.microsoft.com/office/powerpoint/2010/main" val="105053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783E48A7-4E1E-4DF0-A111-5CA0A0F78DFF}"/>
              </a:ext>
            </a:extLst>
          </p:cNvPr>
          <p:cNvSpPr>
            <a:spLocks noGrp="1"/>
          </p:cNvSpPr>
          <p:nvPr>
            <p:ph type="dt" sz="half" idx="10"/>
          </p:nvPr>
        </p:nvSpPr>
        <p:spPr/>
        <p:txBody>
          <a:bodyPr/>
          <a:lstStyle/>
          <a:p>
            <a:fld id="{5A39316B-4CE8-4284-B274-A3A52A0ABBA3}" type="datetimeFigureOut">
              <a:rPr lang="pl-PL" smtClean="0"/>
              <a:t>27.04.2021</a:t>
            </a:fld>
            <a:endParaRPr lang="pl-PL"/>
          </a:p>
        </p:txBody>
      </p:sp>
      <p:sp>
        <p:nvSpPr>
          <p:cNvPr id="3" name="Symbol zastępczy stopki 2">
            <a:extLst>
              <a:ext uri="{FF2B5EF4-FFF2-40B4-BE49-F238E27FC236}">
                <a16:creationId xmlns:a16="http://schemas.microsoft.com/office/drawing/2014/main" id="{D832CB8A-765A-4484-9630-4BB270099F91}"/>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744F6253-A5ED-4998-9886-6FD6924E32C5}"/>
              </a:ext>
            </a:extLst>
          </p:cNvPr>
          <p:cNvSpPr>
            <a:spLocks noGrp="1"/>
          </p:cNvSpPr>
          <p:nvPr>
            <p:ph type="sldNum" sz="quarter" idx="12"/>
          </p:nvPr>
        </p:nvSpPr>
        <p:spPr/>
        <p:txBody>
          <a:bodyPr/>
          <a:lstStyle/>
          <a:p>
            <a:fld id="{4EC6F412-7983-4350-BF1B-01F5D4B226EE}" type="slidenum">
              <a:rPr lang="pl-PL" smtClean="0"/>
              <a:t>‹#›</a:t>
            </a:fld>
            <a:endParaRPr lang="pl-PL"/>
          </a:p>
        </p:txBody>
      </p:sp>
    </p:spTree>
    <p:extLst>
      <p:ext uri="{BB962C8B-B14F-4D97-AF65-F5344CB8AC3E}">
        <p14:creationId xmlns:p14="http://schemas.microsoft.com/office/powerpoint/2010/main" val="393344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011171-23A7-44C4-A242-E89CC20653C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5925C7B9-44A7-406A-A3F6-96428A91B7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91AE07B3-3460-4F73-A854-AB23908B0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D0673E88-3D28-4620-87FE-9C1F68607828}"/>
              </a:ext>
            </a:extLst>
          </p:cNvPr>
          <p:cNvSpPr>
            <a:spLocks noGrp="1"/>
          </p:cNvSpPr>
          <p:nvPr>
            <p:ph type="dt" sz="half" idx="10"/>
          </p:nvPr>
        </p:nvSpPr>
        <p:spPr/>
        <p:txBody>
          <a:bodyPr/>
          <a:lstStyle/>
          <a:p>
            <a:fld id="{5A39316B-4CE8-4284-B274-A3A52A0ABBA3}" type="datetimeFigureOut">
              <a:rPr lang="pl-PL" smtClean="0"/>
              <a:t>27.04.2021</a:t>
            </a:fld>
            <a:endParaRPr lang="pl-PL"/>
          </a:p>
        </p:txBody>
      </p:sp>
      <p:sp>
        <p:nvSpPr>
          <p:cNvPr id="6" name="Symbol zastępczy stopki 5">
            <a:extLst>
              <a:ext uri="{FF2B5EF4-FFF2-40B4-BE49-F238E27FC236}">
                <a16:creationId xmlns:a16="http://schemas.microsoft.com/office/drawing/2014/main" id="{552FF65D-B581-4F2D-B74F-56F9BD0B5B6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5B51271-DC41-4712-88C6-401EC0D819B4}"/>
              </a:ext>
            </a:extLst>
          </p:cNvPr>
          <p:cNvSpPr>
            <a:spLocks noGrp="1"/>
          </p:cNvSpPr>
          <p:nvPr>
            <p:ph type="sldNum" sz="quarter" idx="12"/>
          </p:nvPr>
        </p:nvSpPr>
        <p:spPr/>
        <p:txBody>
          <a:bodyPr/>
          <a:lstStyle/>
          <a:p>
            <a:fld id="{4EC6F412-7983-4350-BF1B-01F5D4B226EE}" type="slidenum">
              <a:rPr lang="pl-PL" smtClean="0"/>
              <a:t>‹#›</a:t>
            </a:fld>
            <a:endParaRPr lang="pl-PL"/>
          </a:p>
        </p:txBody>
      </p:sp>
    </p:spTree>
    <p:extLst>
      <p:ext uri="{BB962C8B-B14F-4D97-AF65-F5344CB8AC3E}">
        <p14:creationId xmlns:p14="http://schemas.microsoft.com/office/powerpoint/2010/main" val="1103133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A1745D-8CB1-47C0-BA1F-BBD534AB87A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B7A627FD-CB70-4BF9-9EF1-911831AF4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1E2B951C-39EC-4EB8-B42F-E54EBF8557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0D30DA2F-94AE-467A-923B-91A057669243}"/>
              </a:ext>
            </a:extLst>
          </p:cNvPr>
          <p:cNvSpPr>
            <a:spLocks noGrp="1"/>
          </p:cNvSpPr>
          <p:nvPr>
            <p:ph type="dt" sz="half" idx="10"/>
          </p:nvPr>
        </p:nvSpPr>
        <p:spPr/>
        <p:txBody>
          <a:bodyPr/>
          <a:lstStyle/>
          <a:p>
            <a:fld id="{5A39316B-4CE8-4284-B274-A3A52A0ABBA3}" type="datetimeFigureOut">
              <a:rPr lang="pl-PL" smtClean="0"/>
              <a:t>27.04.2021</a:t>
            </a:fld>
            <a:endParaRPr lang="pl-PL"/>
          </a:p>
        </p:txBody>
      </p:sp>
      <p:sp>
        <p:nvSpPr>
          <p:cNvPr id="6" name="Symbol zastępczy stopki 5">
            <a:extLst>
              <a:ext uri="{FF2B5EF4-FFF2-40B4-BE49-F238E27FC236}">
                <a16:creationId xmlns:a16="http://schemas.microsoft.com/office/drawing/2014/main" id="{CB278F3A-B550-4816-A970-E76E4E12D70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6E99BD4-7BBC-403B-AF13-1B843209D1FD}"/>
              </a:ext>
            </a:extLst>
          </p:cNvPr>
          <p:cNvSpPr>
            <a:spLocks noGrp="1"/>
          </p:cNvSpPr>
          <p:nvPr>
            <p:ph type="sldNum" sz="quarter" idx="12"/>
          </p:nvPr>
        </p:nvSpPr>
        <p:spPr/>
        <p:txBody>
          <a:bodyPr/>
          <a:lstStyle/>
          <a:p>
            <a:fld id="{4EC6F412-7983-4350-BF1B-01F5D4B226EE}" type="slidenum">
              <a:rPr lang="pl-PL" smtClean="0"/>
              <a:t>‹#›</a:t>
            </a:fld>
            <a:endParaRPr lang="pl-PL"/>
          </a:p>
        </p:txBody>
      </p:sp>
    </p:spTree>
    <p:extLst>
      <p:ext uri="{BB962C8B-B14F-4D97-AF65-F5344CB8AC3E}">
        <p14:creationId xmlns:p14="http://schemas.microsoft.com/office/powerpoint/2010/main" val="4083115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3CBF6412-0322-4215-870F-D7BA870312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6A203717-A63A-46D5-9C81-ADE4B4EF88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5A26A2C-571E-40CC-BB2B-5A722C252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9316B-4CE8-4284-B274-A3A52A0ABBA3}" type="datetimeFigureOut">
              <a:rPr lang="pl-PL" smtClean="0"/>
              <a:t>27.04.2021</a:t>
            </a:fld>
            <a:endParaRPr lang="pl-PL"/>
          </a:p>
        </p:txBody>
      </p:sp>
      <p:sp>
        <p:nvSpPr>
          <p:cNvPr id="5" name="Symbol zastępczy stopki 4">
            <a:extLst>
              <a:ext uri="{FF2B5EF4-FFF2-40B4-BE49-F238E27FC236}">
                <a16:creationId xmlns:a16="http://schemas.microsoft.com/office/drawing/2014/main" id="{0D5E563F-2B61-450B-8A71-CD46269284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9E8A13F5-01FC-407B-8A83-4D1C2AF5FF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6F412-7983-4350-BF1B-01F5D4B226EE}" type="slidenum">
              <a:rPr lang="pl-PL" smtClean="0"/>
              <a:t>‹#›</a:t>
            </a:fld>
            <a:endParaRPr lang="pl-PL"/>
          </a:p>
        </p:txBody>
      </p:sp>
    </p:spTree>
    <p:extLst>
      <p:ext uri="{BB962C8B-B14F-4D97-AF65-F5344CB8AC3E}">
        <p14:creationId xmlns:p14="http://schemas.microsoft.com/office/powerpoint/2010/main" val="1527800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0A45FB-B025-441E-9038-0BF4BF97643C}"/>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Konstytucja 3 Maja</a:t>
            </a:r>
          </a:p>
        </p:txBody>
      </p:sp>
      <p:sp>
        <p:nvSpPr>
          <p:cNvPr id="77" name="Freeform: Shape 7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70" name="Picture 2" descr="Konstytucja 3 Maja - Radio Poznań">
            <a:extLst>
              <a:ext uri="{FF2B5EF4-FFF2-40B4-BE49-F238E27FC236}">
                <a16:creationId xmlns:a16="http://schemas.microsoft.com/office/drawing/2014/main" id="{F8A2A386-6547-4C9F-8E1B-452C3C36DF1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007" r="5805"/>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2743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03E46DA-C7B2-46D6-9CB6-C4539C138873}"/>
              </a:ext>
            </a:extLst>
          </p:cNvPr>
          <p:cNvSpPr>
            <a:spLocks noGrp="1"/>
          </p:cNvSpPr>
          <p:nvPr>
            <p:ph type="title"/>
          </p:nvPr>
        </p:nvSpPr>
        <p:spPr>
          <a:xfrm>
            <a:off x="841247" y="474146"/>
            <a:ext cx="10515593" cy="1197864"/>
          </a:xfrm>
        </p:spPr>
        <p:txBody>
          <a:bodyPr>
            <a:normAutofit/>
          </a:bodyPr>
          <a:lstStyle/>
          <a:p>
            <a:r>
              <a:rPr lang="pl-PL" sz="3700" dirty="0"/>
              <a:t>Znaczenie Konstytucji 3 Maja dla Polski</a:t>
            </a:r>
            <a:br>
              <a:rPr lang="pl-PL" sz="3700" dirty="0"/>
            </a:br>
            <a:endParaRPr lang="pl-PL" sz="3700" dirty="0"/>
          </a:p>
        </p:txBody>
      </p:sp>
      <p:sp>
        <p:nvSpPr>
          <p:cNvPr id="73" name="!!Line">
            <a:extLst>
              <a:ext uri="{FF2B5EF4-FFF2-40B4-BE49-F238E27FC236}">
                <a16:creationId xmlns:a16="http://schemas.microsoft.com/office/drawing/2014/main" id="{B0161EF8-C8C6-4F2A-9D5C-49BD28A2B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585216"/>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7ABF9736-F330-4847-BFB7-B57BA59006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22" r="9362" b="-2"/>
          <a:stretch/>
        </p:blipFill>
        <p:spPr bwMode="auto">
          <a:xfrm>
            <a:off x="835153" y="2002117"/>
            <a:ext cx="6215794" cy="4171569"/>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3C2A9696-0CAC-458F-ACB7-C81EF52231A3}"/>
              </a:ext>
            </a:extLst>
          </p:cNvPr>
          <p:cNvSpPr>
            <a:spLocks noGrp="1"/>
          </p:cNvSpPr>
          <p:nvPr>
            <p:ph idx="1"/>
          </p:nvPr>
        </p:nvSpPr>
        <p:spPr>
          <a:xfrm>
            <a:off x="7533314" y="1999578"/>
            <a:ext cx="3823525" cy="4171568"/>
          </a:xfrm>
        </p:spPr>
        <p:txBody>
          <a:bodyPr anchor="ctr">
            <a:normAutofit fontScale="47500" lnSpcReduction="20000"/>
          </a:bodyPr>
          <a:lstStyle/>
          <a:p>
            <a:r>
              <a:rPr lang="pl-PL" sz="2000" dirty="0"/>
              <a:t>Król Stanisław August opisał Konstytucję 3 Maja, według współczesnego mu zapisu, jako „opartą w głównej mierze na konstytucji Stanów Zjednoczonych, lecz bez błędów w niej zawartych, zaadaptowaną do warunków panujących w Polsce”. Rzeczywiście, w polskiej i amerykańskiej konstytucji widoczne są podobne wpływy oświeceniowe, jak np. myśl Monteskiusza o podziale i równowadze władzy pomiędzy organami – tak aby, według słów Konstytucji 3 Maja (artykuł V), „</a:t>
            </a:r>
            <a:r>
              <a:rPr lang="pl-PL" sz="2000" i="1" dirty="0"/>
              <a:t>...całość państw, wolność obywatelska i porządek społeczności w równej wadze na zawsze zostały, trzy władze rząd narodu polskiego składać powinny i z woli prawa niniejszego na zawsze składać będą, to jest: władza prawodawcza w stanach zgromadzonych, władza najwyższa wykonawcza w królu i Straży i władza sądownicza w </a:t>
            </a:r>
            <a:r>
              <a:rPr lang="pl-PL" sz="2000" i="1" dirty="0" err="1"/>
              <a:t>jurysdykcyjach</a:t>
            </a:r>
            <a:r>
              <a:rPr lang="pl-PL" sz="2000" i="1" dirty="0"/>
              <a:t> na ten koniec ustanowionych lub ustanowić się mających...</a:t>
            </a:r>
            <a:r>
              <a:rPr lang="pl-PL" sz="2000" dirty="0"/>
              <a:t>” – jak również idea powołania dwuizbowego parlamentu. Konstytucja przyznała władzę narodowi, aczkolwiek trudności budzi zdefiniowanie tego podmiotu. </a:t>
            </a:r>
            <a:r>
              <a:rPr lang="pl-PL" sz="2000" dirty="0" err="1"/>
              <a:t>Ustrojodawcy</a:t>
            </a:r>
            <a:r>
              <a:rPr lang="pl-PL" sz="2000" dirty="0"/>
              <a:t> zabrakło konsekwencji, przemyślanej koncepcji i ostatecznie nie był w stanie klarownie zdefiniować narodu, mimo iż często się do niego odwoływał. Naród należy definiować w kontekście konkretnego postanowienia Ustawy, gdyż w tekście aktu znajdujemy trzy różne rozumienia narodu: 1. naród, jako wszyscy mieszkańcy państwa (wszyscy poddani), bez względu na przynależność stanową; 2. naród, jako naród polityczny – a więc konkretny stan, szlachta; 3. naród, jako zamożna część wszystkich mieszkańców państwa, która sprawuje władzę polityczną. W kontekście rozważań o suwerenie naród rozumieć trzeba właściwie jako szlachtę, i to „posesyjną”.</a:t>
            </a:r>
          </a:p>
          <a:p>
            <a:r>
              <a:rPr lang="pl-PL" sz="2000" dirty="0"/>
              <a:t>Konstytucja 3 Maja ujęta była w 11 artykułach. Wprowadzała prawo powszechnej niepodległości (dla szlachty i mieszczaństwa) oraz trójpodział władzy na ustawodawczą (dwuizbowy parlament), wykonawczą (król) i sądowniczą.</a:t>
            </a:r>
          </a:p>
          <a:p>
            <a:endParaRPr lang="pl-PL" sz="700" dirty="0"/>
          </a:p>
        </p:txBody>
      </p:sp>
    </p:spTree>
    <p:extLst>
      <p:ext uri="{BB962C8B-B14F-4D97-AF65-F5344CB8AC3E}">
        <p14:creationId xmlns:p14="http://schemas.microsoft.com/office/powerpoint/2010/main" val="203354530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19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ytuł 1">
            <a:extLst>
              <a:ext uri="{FF2B5EF4-FFF2-40B4-BE49-F238E27FC236}">
                <a16:creationId xmlns:a16="http://schemas.microsoft.com/office/drawing/2014/main" id="{D5B7B6BD-FF0B-4C07-8DC5-E0909F664977}"/>
              </a:ext>
            </a:extLst>
          </p:cNvPr>
          <p:cNvSpPr>
            <a:spLocks noGrp="1"/>
          </p:cNvSpPr>
          <p:nvPr>
            <p:ph type="title"/>
          </p:nvPr>
        </p:nvSpPr>
        <p:spPr>
          <a:xfrm>
            <a:off x="804998" y="798445"/>
            <a:ext cx="4803636" cy="1311664"/>
          </a:xfrm>
        </p:spPr>
        <p:txBody>
          <a:bodyPr>
            <a:normAutofit/>
          </a:bodyPr>
          <a:lstStyle/>
          <a:p>
            <a:r>
              <a:rPr lang="pl-PL">
                <a:solidFill>
                  <a:srgbClr val="000000"/>
                </a:solidFill>
              </a:rPr>
              <a:t>Dziedzictwo</a:t>
            </a:r>
            <a:br>
              <a:rPr lang="pl-PL">
                <a:solidFill>
                  <a:srgbClr val="000000"/>
                </a:solidFill>
              </a:rPr>
            </a:br>
            <a:endParaRPr lang="pl-PL">
              <a:solidFill>
                <a:srgbClr val="000000"/>
              </a:solidFill>
            </a:endParaRPr>
          </a:p>
        </p:txBody>
      </p:sp>
      <p:sp>
        <p:nvSpPr>
          <p:cNvPr id="3" name="Symbol zastępczy zawartości 2">
            <a:extLst>
              <a:ext uri="{FF2B5EF4-FFF2-40B4-BE49-F238E27FC236}">
                <a16:creationId xmlns:a16="http://schemas.microsoft.com/office/drawing/2014/main" id="{CCC57463-31FA-4E5D-A952-D9101C29DA9A}"/>
              </a:ext>
            </a:extLst>
          </p:cNvPr>
          <p:cNvSpPr>
            <a:spLocks noGrp="1"/>
          </p:cNvSpPr>
          <p:nvPr>
            <p:ph idx="1"/>
          </p:nvPr>
        </p:nvSpPr>
        <p:spPr>
          <a:xfrm>
            <a:off x="804997" y="2272143"/>
            <a:ext cx="4706803" cy="3788830"/>
          </a:xfrm>
        </p:spPr>
        <p:txBody>
          <a:bodyPr anchor="ctr">
            <a:normAutofit/>
          </a:bodyPr>
          <a:lstStyle/>
          <a:p>
            <a:r>
              <a:rPr lang="pl-PL" sz="1400">
                <a:solidFill>
                  <a:srgbClr val="000000"/>
                </a:solidFill>
              </a:rPr>
              <a:t>Mimo rozbiorów pamięć o drugiej w dziejach świata spisanej konstytucji narodowej (uznawanej przez politologów za bardzo postępowy jak na swoje czasy dokument) przez kolejne pokolenia pomagała podtrzymywać polskie dążenia do niepodległości i stworzenia sprawiedliwego społeczeństwa. W Polsce uznaje się ją za ukoronowanie wszystkiego, co dobre i oświecone w polskiej historii i kulturze. Od czasu odzyskania niepodległości w 1918 roku, Święto Konstytucji 3 maja było obchodzone jako najważniejsze święto państwowe.</a:t>
            </a:r>
          </a:p>
          <a:p>
            <a:r>
              <a:rPr lang="pl-PL" sz="1400">
                <a:solidFill>
                  <a:srgbClr val="000000"/>
                </a:solidFill>
              </a:rPr>
              <a:t>Przed uchwaleniem Konstytucji Trzeciego Maja, termin </a:t>
            </a:r>
            <a:r>
              <a:rPr lang="pl-PL" sz="1400" i="1">
                <a:solidFill>
                  <a:srgbClr val="000000"/>
                </a:solidFill>
              </a:rPr>
              <a:t>konstytucja</a:t>
            </a:r>
            <a:r>
              <a:rPr lang="pl-PL" sz="1400">
                <a:solidFill>
                  <a:srgbClr val="000000"/>
                </a:solidFill>
              </a:rPr>
              <a:t> służył na określenie wszelkich ustaw uchwalanych na Sejmie. Dopiero po 3 maja 1791 pojęcie </a:t>
            </a:r>
            <a:r>
              <a:rPr lang="pl-PL" sz="1400" i="1">
                <a:solidFill>
                  <a:srgbClr val="000000"/>
                </a:solidFill>
              </a:rPr>
              <a:t>konstytucja</a:t>
            </a:r>
            <a:r>
              <a:rPr lang="pl-PL" sz="1400">
                <a:solidFill>
                  <a:srgbClr val="000000"/>
                </a:solidFill>
              </a:rPr>
              <a:t> nabrało swojego nowoczesnego znaczenia, określając podstawowy akt prawny, ustawę zasadniczą.</a:t>
            </a:r>
          </a:p>
          <a:p>
            <a:endParaRPr lang="pl-PL" sz="1400">
              <a:solidFill>
                <a:srgbClr val="000000"/>
              </a:solidFill>
            </a:endParaRPr>
          </a:p>
        </p:txBody>
      </p:sp>
      <p:sp>
        <p:nvSpPr>
          <p:cNvPr id="194"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Obraz zawierający niebo, flaga, zewnętrzne, czerwony&#10;&#10;Opis wygenerowany automatycznie">
            <a:extLst>
              <a:ext uri="{FF2B5EF4-FFF2-40B4-BE49-F238E27FC236}">
                <a16:creationId xmlns:a16="http://schemas.microsoft.com/office/drawing/2014/main" id="{01F0698B-6C01-425F-9987-EF32D688C7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16" r="20009" b="1"/>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954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B663D7-9CEF-4DB7-9CC3-181500D5CF76}"/>
              </a:ext>
            </a:extLst>
          </p:cNvPr>
          <p:cNvSpPr>
            <a:spLocks noGrp="1"/>
          </p:cNvSpPr>
          <p:nvPr>
            <p:ph type="title"/>
          </p:nvPr>
        </p:nvSpPr>
        <p:spPr>
          <a:xfrm>
            <a:off x="4965430" y="629268"/>
            <a:ext cx="6586491" cy="1286160"/>
          </a:xfrm>
        </p:spPr>
        <p:txBody>
          <a:bodyPr anchor="b">
            <a:normAutofit/>
          </a:bodyPr>
          <a:lstStyle/>
          <a:p>
            <a:r>
              <a:rPr lang="pl-PL" sz="2800" dirty="0"/>
              <a:t>Rękopisy i pierwsze publikacje Konstytucji 3 Maja</a:t>
            </a:r>
            <a:br>
              <a:rPr lang="pl-PL" sz="2800" dirty="0"/>
            </a:br>
            <a:endParaRPr lang="pl-PL" sz="2800" dirty="0"/>
          </a:p>
        </p:txBody>
      </p:sp>
      <p:sp>
        <p:nvSpPr>
          <p:cNvPr id="3" name="Symbol zastępczy zawartości 2">
            <a:extLst>
              <a:ext uri="{FF2B5EF4-FFF2-40B4-BE49-F238E27FC236}">
                <a16:creationId xmlns:a16="http://schemas.microsoft.com/office/drawing/2014/main" id="{D5A98255-9A85-42FE-8E43-BDBB5851D138}"/>
              </a:ext>
            </a:extLst>
          </p:cNvPr>
          <p:cNvSpPr>
            <a:spLocks noGrp="1"/>
          </p:cNvSpPr>
          <p:nvPr>
            <p:ph idx="1"/>
          </p:nvPr>
        </p:nvSpPr>
        <p:spPr>
          <a:xfrm>
            <a:off x="4965431" y="2438400"/>
            <a:ext cx="6586489" cy="3785419"/>
          </a:xfrm>
        </p:spPr>
        <p:txBody>
          <a:bodyPr>
            <a:normAutofit fontScale="92500" lnSpcReduction="10000"/>
          </a:bodyPr>
          <a:lstStyle/>
          <a:p>
            <a:r>
              <a:rPr lang="pl-PL" sz="1200" dirty="0"/>
              <a:t>W Archiwum Głównym Akt Dawnych przechowywane są trzy oryginalne rękopisy Konstytucji 3 Maja. Rękopisy Konstytucji nie stanowią wyodrębnionej pozycji (osobnej książki) lecz wchodzą w skład obszernych ksiąg zawierających zestawy dokumentów z tamtej epoki (np. księga Metryki Litewskiej, w której zawarta jest Konstytucja liczy 722 strony, przy czym zapis Konstytucji zawarty jest na jej 8 stronach: od 75 do 82)</a:t>
            </a:r>
            <a:r>
              <a:rPr lang="pl-PL" sz="1200" baseline="30000" dirty="0"/>
              <a:t>[</a:t>
            </a:r>
            <a:r>
              <a:rPr lang="pl-PL" sz="1200" dirty="0"/>
              <a:t>.</a:t>
            </a:r>
          </a:p>
          <a:p>
            <a:r>
              <a:rPr lang="pl-PL" sz="1200" dirty="0"/>
              <a:t>Rękopisy Konstytucji 3 maja zawarte są w:</a:t>
            </a:r>
          </a:p>
          <a:p>
            <a:r>
              <a:rPr lang="pl-PL" sz="1200" dirty="0"/>
              <a:t>księdze Metryki Litewskiej – rękopis spisany na kartach o wymiarach 40 x 25 cm, zaopatrzony jest w podpisy marszałków i członków deputacji konstytucyjnej. Egzemplarz przechowywany był najprawdopodobniej w Bibliotece Królewskiej</a:t>
            </a:r>
          </a:p>
          <a:p>
            <a:r>
              <a:rPr lang="pl-PL" sz="1200" dirty="0"/>
              <a:t>księdze Archiwum Publicznego Potockich - rękopis spisany na kartach o wymiarach 40 x 25 cm, zaopatrzony jest w podpisy marszałków i członków deputacji konstytucyjnej. Egzemplarz przechowywany był przez członków rodziny Potockich</a:t>
            </a:r>
          </a:p>
          <a:p>
            <a:r>
              <a:rPr lang="pl-PL" sz="1200" dirty="0"/>
              <a:t>księdze Archiwum Sejmu Czteroletniego - rękopis spisany na kartach o wymiarach 23,5 x 39 cm, zaopatrzony jest w podpisy marszałków. Egzemplarz przechowywany był przez sekretarzy sejmowych.</a:t>
            </a:r>
          </a:p>
          <a:p>
            <a:r>
              <a:rPr lang="pl-PL" sz="1200" dirty="0"/>
              <a:t>W przeciągu jednego roku od uchwalenia, Konstytucja 3 maja została wydana w Polsce czternaście razy, w łącznej ilości 20-30 tysięcy egzemplarzy. Przedruki ukazywały się także w gazetach (np. w „Gazecie Narodowej i Obcej”)</a:t>
            </a:r>
            <a:r>
              <a:rPr lang="pl-PL" sz="1200" baseline="30000" dirty="0"/>
              <a:t>[</a:t>
            </a:r>
            <a:r>
              <a:rPr lang="pl-PL" sz="1200" dirty="0"/>
              <a:t>.</a:t>
            </a:r>
          </a:p>
          <a:p>
            <a:r>
              <a:rPr lang="pl-PL" sz="1200" dirty="0"/>
              <a:t>Informacje o uchwaleniu Konstytucji szybko zaczęły się ukazywać w prasie europejskiej. Już 15 maja 1791 wzmianka o tym wydarzeniu ukazała się w „Gazecie Lejdejskiej”. 20 maja informacje na ten temat podały: „The Times” oraz „The </a:t>
            </a:r>
            <a:r>
              <a:rPr lang="pl-PL" sz="1200" dirty="0" err="1"/>
              <a:t>Morning</a:t>
            </a:r>
            <a:r>
              <a:rPr lang="pl-PL" sz="1200" dirty="0"/>
              <a:t> </a:t>
            </a:r>
            <a:r>
              <a:rPr lang="pl-PL" sz="1200" dirty="0" err="1"/>
              <a:t>Chronicle</a:t>
            </a:r>
            <a:r>
              <a:rPr lang="pl-PL" sz="1200" dirty="0"/>
              <a:t>”. W czerwcu 1791 w trzech brytyjskich gazetach ukazał się przetłumaczony tekst Konstytucji 3 maja.</a:t>
            </a:r>
          </a:p>
          <a:p>
            <a:endParaRPr lang="pl-PL" sz="1000" dirty="0"/>
          </a:p>
        </p:txBody>
      </p:sp>
      <p:pic>
        <p:nvPicPr>
          <p:cNvPr id="4098" name="Picture 2">
            <a:extLst>
              <a:ext uri="{FF2B5EF4-FFF2-40B4-BE49-F238E27FC236}">
                <a16:creationId xmlns:a16="http://schemas.microsoft.com/office/drawing/2014/main" id="{209532D3-5E69-4C66-B4CE-FAD9E756BB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8" r="2" b="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FA1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613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a:extLst>
              <a:ext uri="{FF2B5EF4-FFF2-40B4-BE49-F238E27FC236}">
                <a16:creationId xmlns:a16="http://schemas.microsoft.com/office/drawing/2014/main" id="{B739E0D4-F631-47BD-9641-16FE0F371076}"/>
              </a:ext>
            </a:extLst>
          </p:cNvPr>
          <p:cNvSpPr>
            <a:spLocks noGrp="1"/>
          </p:cNvSpPr>
          <p:nvPr>
            <p:ph type="title"/>
          </p:nvPr>
        </p:nvSpPr>
        <p:spPr>
          <a:xfrm>
            <a:off x="6094105" y="802955"/>
            <a:ext cx="4977976" cy="1454051"/>
          </a:xfrm>
        </p:spPr>
        <p:txBody>
          <a:bodyPr>
            <a:normAutofit/>
          </a:bodyPr>
          <a:lstStyle/>
          <a:p>
            <a:r>
              <a:rPr lang="pl-PL" sz="3400">
                <a:solidFill>
                  <a:srgbClr val="000000"/>
                </a:solidFill>
              </a:rPr>
              <a:t>Święto Konstytucji 3 maja</a:t>
            </a:r>
            <a:br>
              <a:rPr lang="pl-PL" sz="3400">
                <a:solidFill>
                  <a:srgbClr val="000000"/>
                </a:solidFill>
              </a:rPr>
            </a:br>
            <a:endParaRPr lang="pl-PL" sz="3400">
              <a:solidFill>
                <a:srgbClr val="000000"/>
              </a:solidFill>
            </a:endParaRP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a:extLst>
              <a:ext uri="{FF2B5EF4-FFF2-40B4-BE49-F238E27FC236}">
                <a16:creationId xmlns:a16="http://schemas.microsoft.com/office/drawing/2014/main" id="{96775C5B-9FDD-435B-88BA-D23E557AEC0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1577" r="8408" b="2"/>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80875145-2676-42E4-9E90-019F896A7396}"/>
              </a:ext>
            </a:extLst>
          </p:cNvPr>
          <p:cNvSpPr>
            <a:spLocks noGrp="1"/>
          </p:cNvSpPr>
          <p:nvPr>
            <p:ph idx="1"/>
          </p:nvPr>
        </p:nvSpPr>
        <p:spPr>
          <a:xfrm>
            <a:off x="6090574" y="2421682"/>
            <a:ext cx="4977578" cy="3639289"/>
          </a:xfrm>
        </p:spPr>
        <p:txBody>
          <a:bodyPr anchor="ctr">
            <a:normAutofit/>
          </a:bodyPr>
          <a:lstStyle/>
          <a:p>
            <a:r>
              <a:rPr lang="pl-PL" sz="1400">
                <a:solidFill>
                  <a:srgbClr val="000000"/>
                </a:solidFill>
              </a:rPr>
              <a:t>Dzień 3 maja 1791 roku został uznany </a:t>
            </a:r>
            <a:r>
              <a:rPr lang="pl-PL" sz="1400" i="1">
                <a:solidFill>
                  <a:srgbClr val="000000"/>
                </a:solidFill>
              </a:rPr>
              <a:t>Świętem Konstytucji 3 Maja</a:t>
            </a:r>
            <a:r>
              <a:rPr lang="pl-PL" sz="1400">
                <a:solidFill>
                  <a:srgbClr val="000000"/>
                </a:solidFill>
              </a:rPr>
              <a:t>. Obchody tego święta były zakazane podczas rozbiorów, a ponownie jego obchodzenie zostało wznowione w II Rzeczypospolitej w kwietniu 1919 roku. Święto Konstytucji 3 Maja zostało zdelegalizowane przez hitlerowców i sowietów podczas okupacji Polski w czasie II wojny światowej, a po antykomunistycznych demonstracjach w 1946 r. nie było obchodzone w Polsce, natomiast zastąpione obchodami Święta 1 Maja. W styczniu 1951 r. święto 3 maja zostało oficjalnie zdelegalizowane przez władze komunistyczne. W roku 1981 ponownie władze świętowały uchwalenie majowej konstytucji. Do roku 1989 w tym dniu często dochodziło w Polsce do protestów i demonstracji antyrządowych i antykomunistycznych. Po zmianie ustroju, od kwietnia 1990 r. Święto Konstytucji 3 Maja należy do uroczyście obchodzonych polskich świąt. W roku 2007 po raz pierwszy na Litwie obchodzono święto Konstytucji 3 maja.</a:t>
            </a:r>
          </a:p>
        </p:txBody>
      </p:sp>
    </p:spTree>
    <p:extLst>
      <p:ext uri="{BB962C8B-B14F-4D97-AF65-F5344CB8AC3E}">
        <p14:creationId xmlns:p14="http://schemas.microsoft.com/office/powerpoint/2010/main" val="524002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38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72A9201C-FF44-4E55-9C4E-6B4521C08C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81956" y="643467"/>
            <a:ext cx="742808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188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DA2099-2F9D-4AC7-87D3-C65D5F312012}"/>
              </a:ext>
            </a:extLst>
          </p:cNvPr>
          <p:cNvSpPr>
            <a:spLocks noGrp="1"/>
          </p:cNvSpPr>
          <p:nvPr>
            <p:ph type="title"/>
          </p:nvPr>
        </p:nvSpPr>
        <p:spPr/>
        <p:txBody>
          <a:bodyPr/>
          <a:lstStyle/>
          <a:p>
            <a:r>
              <a:rPr lang="pl-PL" dirty="0"/>
              <a:t>Wykonawcy projektu</a:t>
            </a:r>
          </a:p>
        </p:txBody>
      </p:sp>
      <p:sp>
        <p:nvSpPr>
          <p:cNvPr id="3" name="Symbol zastępczy zawartości 2">
            <a:extLst>
              <a:ext uri="{FF2B5EF4-FFF2-40B4-BE49-F238E27FC236}">
                <a16:creationId xmlns:a16="http://schemas.microsoft.com/office/drawing/2014/main" id="{E1A07B42-4D6F-41E5-B385-388C15B48626}"/>
              </a:ext>
            </a:extLst>
          </p:cNvPr>
          <p:cNvSpPr>
            <a:spLocks noGrp="1"/>
          </p:cNvSpPr>
          <p:nvPr>
            <p:ph idx="1"/>
          </p:nvPr>
        </p:nvSpPr>
        <p:spPr/>
        <p:txBody>
          <a:bodyPr/>
          <a:lstStyle/>
          <a:p>
            <a:r>
              <a:rPr lang="pl-PL" dirty="0"/>
              <a:t>Adam Węgrzynowski</a:t>
            </a:r>
          </a:p>
          <a:p>
            <a:r>
              <a:rPr lang="pl-PL" dirty="0"/>
              <a:t>Bartek Kołodziej</a:t>
            </a:r>
          </a:p>
          <a:p>
            <a:r>
              <a:rPr lang="pl-PL" dirty="0"/>
              <a:t>Marta </a:t>
            </a:r>
            <a:r>
              <a:rPr lang="pl-PL" dirty="0" err="1"/>
              <a:t>Mainusz</a:t>
            </a:r>
            <a:endParaRPr lang="pl-PL" dirty="0"/>
          </a:p>
          <a:p>
            <a:r>
              <a:rPr lang="pl-PL"/>
              <a:t>Maja Loch</a:t>
            </a:r>
          </a:p>
        </p:txBody>
      </p:sp>
    </p:spTree>
    <p:extLst>
      <p:ext uri="{BB962C8B-B14F-4D97-AF65-F5344CB8AC3E}">
        <p14:creationId xmlns:p14="http://schemas.microsoft.com/office/powerpoint/2010/main" val="13223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35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274080A-CF5B-4C62-9174-4825A66E7F40}"/>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2000" dirty="0" err="1">
                <a:solidFill>
                  <a:srgbClr val="FFFFFF"/>
                </a:solidFill>
              </a:rPr>
              <a:t>Konstytucja</a:t>
            </a:r>
            <a:r>
              <a:rPr lang="en-US" sz="2000" dirty="0">
                <a:solidFill>
                  <a:srgbClr val="FFFFFF"/>
                </a:solidFill>
              </a:rPr>
              <a:t> 3 </a:t>
            </a:r>
            <a:r>
              <a:rPr lang="en-US" sz="2000" dirty="0" err="1">
                <a:solidFill>
                  <a:srgbClr val="FFFFFF"/>
                </a:solidFill>
              </a:rPr>
              <a:t>maja</a:t>
            </a:r>
            <a:r>
              <a:rPr lang="en-US" sz="2000" dirty="0">
                <a:solidFill>
                  <a:srgbClr val="FFFFFF"/>
                </a:solidFill>
              </a:rPr>
              <a:t>, </a:t>
            </a:r>
            <a:r>
              <a:rPr lang="en-US" sz="2000" dirty="0" err="1">
                <a:solidFill>
                  <a:srgbClr val="FFFFFF"/>
                </a:solidFill>
              </a:rPr>
              <a:t>właśc</a:t>
            </a:r>
            <a:r>
              <a:rPr lang="en-US" sz="2000" dirty="0">
                <a:solidFill>
                  <a:srgbClr val="FFFFFF"/>
                </a:solidFill>
              </a:rPr>
              <a:t>. </a:t>
            </a:r>
            <a:r>
              <a:rPr lang="en-US" sz="2000" dirty="0" err="1">
                <a:solidFill>
                  <a:srgbClr val="FFFFFF"/>
                </a:solidFill>
              </a:rPr>
              <a:t>Ustawa</a:t>
            </a:r>
            <a:r>
              <a:rPr lang="en-US" sz="2000" dirty="0">
                <a:solidFill>
                  <a:srgbClr val="FFFFFF"/>
                </a:solidFill>
              </a:rPr>
              <a:t> </a:t>
            </a:r>
            <a:r>
              <a:rPr lang="en-US" sz="2000" dirty="0" err="1">
                <a:solidFill>
                  <a:srgbClr val="FFFFFF"/>
                </a:solidFill>
              </a:rPr>
              <a:t>Rządowa</a:t>
            </a:r>
            <a:r>
              <a:rPr lang="en-US" sz="2000" dirty="0">
                <a:solidFill>
                  <a:srgbClr val="FFFFFF"/>
                </a:solidFill>
              </a:rPr>
              <a:t> z </a:t>
            </a:r>
            <a:r>
              <a:rPr lang="en-US" sz="2000" dirty="0" err="1">
                <a:solidFill>
                  <a:srgbClr val="FFFFFF"/>
                </a:solidFill>
              </a:rPr>
              <a:t>dnia</a:t>
            </a:r>
            <a:r>
              <a:rPr lang="en-US" sz="2000" dirty="0">
                <a:solidFill>
                  <a:srgbClr val="FFFFFF"/>
                </a:solidFill>
              </a:rPr>
              <a:t> 3 </a:t>
            </a:r>
            <a:r>
              <a:rPr lang="en-US" sz="2000" dirty="0" err="1">
                <a:solidFill>
                  <a:srgbClr val="FFFFFF"/>
                </a:solidFill>
              </a:rPr>
              <a:t>maja</a:t>
            </a:r>
            <a:r>
              <a:rPr lang="en-US" sz="2000" dirty="0">
                <a:solidFill>
                  <a:srgbClr val="FFFFFF"/>
                </a:solidFill>
              </a:rPr>
              <a:t> – </a:t>
            </a:r>
            <a:r>
              <a:rPr lang="en-US" sz="2000" dirty="0" err="1">
                <a:solidFill>
                  <a:srgbClr val="FFFFFF"/>
                </a:solidFill>
              </a:rPr>
              <a:t>uchwalona</a:t>
            </a:r>
            <a:r>
              <a:rPr lang="en-US" sz="2000" dirty="0">
                <a:solidFill>
                  <a:srgbClr val="FFFFFF"/>
                </a:solidFill>
              </a:rPr>
              <a:t> 3 </a:t>
            </a:r>
            <a:r>
              <a:rPr lang="en-US" sz="2000" dirty="0" err="1">
                <a:solidFill>
                  <a:srgbClr val="FFFFFF"/>
                </a:solidFill>
              </a:rPr>
              <a:t>maja</a:t>
            </a:r>
            <a:r>
              <a:rPr lang="en-US" sz="2000" dirty="0">
                <a:solidFill>
                  <a:srgbClr val="FFFFFF"/>
                </a:solidFill>
              </a:rPr>
              <a:t> 1791 </a:t>
            </a:r>
            <a:r>
              <a:rPr lang="en-US" sz="2000" dirty="0" err="1">
                <a:solidFill>
                  <a:srgbClr val="FFFFFF"/>
                </a:solidFill>
              </a:rPr>
              <a:t>roku</a:t>
            </a:r>
            <a:r>
              <a:rPr lang="en-US" sz="2000" dirty="0">
                <a:solidFill>
                  <a:srgbClr val="FFFFFF"/>
                </a:solidFill>
              </a:rPr>
              <a:t> </a:t>
            </a:r>
            <a:r>
              <a:rPr lang="en-US" sz="2000" dirty="0" err="1">
                <a:solidFill>
                  <a:srgbClr val="FFFFFF"/>
                </a:solidFill>
              </a:rPr>
              <a:t>ustawa</a:t>
            </a:r>
            <a:r>
              <a:rPr lang="en-US" sz="2000" dirty="0">
                <a:solidFill>
                  <a:srgbClr val="FFFFFF"/>
                </a:solidFill>
              </a:rPr>
              <a:t> </a:t>
            </a:r>
            <a:r>
              <a:rPr lang="en-US" sz="2000" dirty="0" err="1">
                <a:solidFill>
                  <a:srgbClr val="FFFFFF"/>
                </a:solidFill>
              </a:rPr>
              <a:t>regulująca</a:t>
            </a:r>
            <a:r>
              <a:rPr lang="en-US" sz="2000" dirty="0">
                <a:solidFill>
                  <a:srgbClr val="FFFFFF"/>
                </a:solidFill>
              </a:rPr>
              <a:t> </a:t>
            </a:r>
            <a:r>
              <a:rPr lang="en-US" sz="2000" dirty="0" err="1">
                <a:solidFill>
                  <a:srgbClr val="FFFFFF"/>
                </a:solidFill>
              </a:rPr>
              <a:t>ustrój</a:t>
            </a:r>
            <a:r>
              <a:rPr lang="en-US" sz="2000" dirty="0">
                <a:solidFill>
                  <a:srgbClr val="FFFFFF"/>
                </a:solidFill>
              </a:rPr>
              <a:t> prawny </a:t>
            </a:r>
            <a:r>
              <a:rPr lang="en-US" sz="2000" dirty="0" err="1">
                <a:solidFill>
                  <a:srgbClr val="FFFFFF"/>
                </a:solidFill>
              </a:rPr>
              <a:t>Rzeczypospolitej</a:t>
            </a:r>
            <a:r>
              <a:rPr lang="en-US" sz="2000" dirty="0">
                <a:solidFill>
                  <a:srgbClr val="FFFFFF"/>
                </a:solidFill>
              </a:rPr>
              <a:t> </a:t>
            </a:r>
            <a:r>
              <a:rPr lang="en-US" sz="2000" dirty="0" err="1">
                <a:solidFill>
                  <a:srgbClr val="FFFFFF"/>
                </a:solidFill>
              </a:rPr>
              <a:t>Obojga</a:t>
            </a:r>
            <a:r>
              <a:rPr lang="en-US" sz="2000" dirty="0">
                <a:solidFill>
                  <a:srgbClr val="FFFFFF"/>
                </a:solidFill>
              </a:rPr>
              <a:t> </a:t>
            </a:r>
            <a:r>
              <a:rPr lang="en-US" sz="2000" dirty="0" err="1">
                <a:solidFill>
                  <a:srgbClr val="FFFFFF"/>
                </a:solidFill>
              </a:rPr>
              <a:t>Narodów</a:t>
            </a:r>
            <a:r>
              <a:rPr lang="en-US" sz="2000" dirty="0">
                <a:solidFill>
                  <a:srgbClr val="FFFFFF"/>
                </a:solidFill>
              </a:rPr>
              <a:t>. </a:t>
            </a:r>
            <a:r>
              <a:rPr lang="en-US" sz="2000" dirty="0" err="1">
                <a:solidFill>
                  <a:srgbClr val="FFFFFF"/>
                </a:solidFill>
              </a:rPr>
              <a:t>Powszechnie</a:t>
            </a:r>
            <a:r>
              <a:rPr lang="en-US" sz="2000" dirty="0">
                <a:solidFill>
                  <a:srgbClr val="FFFFFF"/>
                </a:solidFill>
              </a:rPr>
              <a:t> </a:t>
            </a:r>
            <a:r>
              <a:rPr lang="en-US" sz="2000" dirty="0" err="1">
                <a:solidFill>
                  <a:srgbClr val="FFFFFF"/>
                </a:solidFill>
              </a:rPr>
              <a:t>przyjmuje</a:t>
            </a:r>
            <a:r>
              <a:rPr lang="en-US" sz="2000" dirty="0">
                <a:solidFill>
                  <a:srgbClr val="FFFFFF"/>
                </a:solidFill>
              </a:rPr>
              <a:t> </a:t>
            </a:r>
            <a:r>
              <a:rPr lang="en-US" sz="2000" dirty="0" err="1">
                <a:solidFill>
                  <a:srgbClr val="FFFFFF"/>
                </a:solidFill>
              </a:rPr>
              <a:t>się</a:t>
            </a:r>
            <a:r>
              <a:rPr lang="en-US" sz="2000" dirty="0">
                <a:solidFill>
                  <a:srgbClr val="FFFFFF"/>
                </a:solidFill>
              </a:rPr>
              <a:t>, </a:t>
            </a:r>
            <a:r>
              <a:rPr lang="en-US" sz="2000" dirty="0" err="1">
                <a:solidFill>
                  <a:srgbClr val="FFFFFF"/>
                </a:solidFill>
              </a:rPr>
              <a:t>że</a:t>
            </a:r>
            <a:r>
              <a:rPr lang="en-US" sz="2000" dirty="0">
                <a:solidFill>
                  <a:srgbClr val="FFFFFF"/>
                </a:solidFill>
              </a:rPr>
              <a:t> </a:t>
            </a:r>
            <a:r>
              <a:rPr lang="en-US" sz="2000" dirty="0" err="1">
                <a:solidFill>
                  <a:srgbClr val="FFFFFF"/>
                </a:solidFill>
              </a:rPr>
              <a:t>Konstytucja</a:t>
            </a:r>
            <a:r>
              <a:rPr lang="en-US" sz="2000" dirty="0">
                <a:solidFill>
                  <a:srgbClr val="FFFFFF"/>
                </a:solidFill>
              </a:rPr>
              <a:t> 3 </a:t>
            </a:r>
            <a:r>
              <a:rPr lang="en-US" sz="2000" dirty="0" err="1">
                <a:solidFill>
                  <a:srgbClr val="FFFFFF"/>
                </a:solidFill>
              </a:rPr>
              <a:t>maja</a:t>
            </a:r>
            <a:r>
              <a:rPr lang="en-US" sz="2000" dirty="0">
                <a:solidFill>
                  <a:srgbClr val="FFFFFF"/>
                </a:solidFill>
              </a:rPr>
              <a:t> </a:t>
            </a:r>
            <a:r>
              <a:rPr lang="en-US" sz="2000" dirty="0" err="1">
                <a:solidFill>
                  <a:srgbClr val="FFFFFF"/>
                </a:solidFill>
              </a:rPr>
              <a:t>była</a:t>
            </a:r>
            <a:r>
              <a:rPr lang="en-US" sz="2000" dirty="0">
                <a:solidFill>
                  <a:srgbClr val="FFFFFF"/>
                </a:solidFill>
              </a:rPr>
              <a:t> </a:t>
            </a:r>
            <a:r>
              <a:rPr lang="en-US" sz="2000" dirty="0" err="1">
                <a:solidFill>
                  <a:srgbClr val="FFFFFF"/>
                </a:solidFill>
              </a:rPr>
              <a:t>pierwszą</a:t>
            </a:r>
            <a:r>
              <a:rPr lang="en-US" sz="2000" dirty="0">
                <a:solidFill>
                  <a:srgbClr val="FFFFFF"/>
                </a:solidFill>
              </a:rPr>
              <a:t> w </a:t>
            </a:r>
            <a:r>
              <a:rPr lang="en-US" sz="2000" dirty="0" err="1">
                <a:solidFill>
                  <a:srgbClr val="FFFFFF"/>
                </a:solidFill>
              </a:rPr>
              <a:t>Europie</a:t>
            </a:r>
            <a:r>
              <a:rPr lang="en-US" sz="2000" dirty="0">
                <a:solidFill>
                  <a:srgbClr val="FFFFFF"/>
                </a:solidFill>
              </a:rPr>
              <a:t> </a:t>
            </a:r>
            <a:r>
              <a:rPr lang="en-US" sz="2000" dirty="0" err="1">
                <a:solidFill>
                  <a:srgbClr val="FFFFFF"/>
                </a:solidFill>
              </a:rPr>
              <a:t>i</a:t>
            </a:r>
            <a:r>
              <a:rPr lang="en-US" sz="2000" dirty="0">
                <a:solidFill>
                  <a:srgbClr val="FFFFFF"/>
                </a:solidFill>
              </a:rPr>
              <a:t> </a:t>
            </a:r>
            <a:r>
              <a:rPr lang="en-US" sz="2000" dirty="0" err="1">
                <a:solidFill>
                  <a:srgbClr val="FFFFFF"/>
                </a:solidFill>
              </a:rPr>
              <a:t>drugą</a:t>
            </a:r>
            <a:r>
              <a:rPr lang="en-US" sz="2000" dirty="0">
                <a:solidFill>
                  <a:srgbClr val="FFFFFF"/>
                </a:solidFill>
              </a:rPr>
              <a:t> </a:t>
            </a:r>
            <a:r>
              <a:rPr lang="en-US" sz="2000" dirty="0" err="1">
                <a:solidFill>
                  <a:srgbClr val="FFFFFF"/>
                </a:solidFill>
              </a:rPr>
              <a:t>na</a:t>
            </a:r>
            <a:r>
              <a:rPr lang="en-US" sz="2000" dirty="0">
                <a:solidFill>
                  <a:srgbClr val="FFFFFF"/>
                </a:solidFill>
              </a:rPr>
              <a:t> </a:t>
            </a:r>
            <a:r>
              <a:rPr lang="en-US" sz="2000" dirty="0" err="1">
                <a:solidFill>
                  <a:srgbClr val="FFFFFF"/>
                </a:solidFill>
              </a:rPr>
              <a:t>świecie</a:t>
            </a:r>
            <a:r>
              <a:rPr lang="en-US" sz="2000" dirty="0">
                <a:solidFill>
                  <a:srgbClr val="FFFFFF"/>
                </a:solidFill>
              </a:rPr>
              <a:t> </a:t>
            </a:r>
            <a:r>
              <a:rPr lang="en-US" sz="2000" dirty="0" err="1">
                <a:solidFill>
                  <a:srgbClr val="FFFFFF"/>
                </a:solidFill>
              </a:rPr>
              <a:t>nowoczesną</a:t>
            </a:r>
            <a:r>
              <a:rPr lang="en-US" sz="2000" dirty="0">
                <a:solidFill>
                  <a:srgbClr val="FFFFFF"/>
                </a:solidFill>
              </a:rPr>
              <a:t>, </a:t>
            </a:r>
            <a:r>
              <a:rPr lang="en-US" sz="2000" dirty="0" err="1">
                <a:solidFill>
                  <a:srgbClr val="FFFFFF"/>
                </a:solidFill>
              </a:rPr>
              <a:t>spisaną</a:t>
            </a:r>
            <a:r>
              <a:rPr lang="en-US" sz="2000" dirty="0">
                <a:solidFill>
                  <a:srgbClr val="FFFFFF"/>
                </a:solidFill>
              </a:rPr>
              <a:t> </a:t>
            </a:r>
            <a:r>
              <a:rPr lang="en-US" sz="2000" dirty="0" err="1">
                <a:solidFill>
                  <a:srgbClr val="FFFFFF"/>
                </a:solidFill>
              </a:rPr>
              <a:t>konstytucją</a:t>
            </a:r>
            <a:r>
              <a:rPr lang="en-US" sz="2000" dirty="0">
                <a:solidFill>
                  <a:srgbClr val="FFFFFF"/>
                </a:solidFill>
              </a:rPr>
              <a:t>.</a:t>
            </a:r>
            <a:br>
              <a:rPr lang="en-US" sz="2000" dirty="0">
                <a:solidFill>
                  <a:srgbClr val="FFFFFF"/>
                </a:solidFill>
              </a:rPr>
            </a:br>
            <a:endParaRPr lang="en-US" sz="2000" dirty="0">
              <a:solidFill>
                <a:srgbClr val="FFFFFF"/>
              </a:solidFill>
            </a:endParaRP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226 rocznica uchwalenia Konstytucji 3 Maja. | &quot;Polacy w ...">
            <a:extLst>
              <a:ext uri="{FF2B5EF4-FFF2-40B4-BE49-F238E27FC236}">
                <a16:creationId xmlns:a16="http://schemas.microsoft.com/office/drawing/2014/main" id="{2E909044-F152-4105-90E4-3BDFD5936AD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55"/>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066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3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08764D4-D22F-4580-8312-3217A4CB0017}"/>
              </a:ext>
            </a:extLst>
          </p:cNvPr>
          <p:cNvSpPr>
            <a:spLocks noGrp="1"/>
          </p:cNvSpPr>
          <p:nvPr>
            <p:ph type="title"/>
          </p:nvPr>
        </p:nvSpPr>
        <p:spPr>
          <a:xfrm>
            <a:off x="8850385" y="618681"/>
            <a:ext cx="3263318" cy="5035499"/>
          </a:xfrm>
        </p:spPr>
        <p:txBody>
          <a:bodyPr vert="horz" lIns="91440" tIns="45720" rIns="91440" bIns="45720" rtlCol="0" anchor="ctr">
            <a:normAutofit/>
          </a:bodyPr>
          <a:lstStyle/>
          <a:p>
            <a:r>
              <a:rPr lang="en-US" sz="1400" dirty="0" err="1">
                <a:solidFill>
                  <a:srgbClr val="FFFFFF"/>
                </a:solidFill>
              </a:rPr>
              <a:t>Uchwalona</a:t>
            </a:r>
            <a:r>
              <a:rPr lang="en-US" sz="1400" dirty="0">
                <a:solidFill>
                  <a:srgbClr val="FFFFFF"/>
                </a:solidFill>
              </a:rPr>
              <a:t> </a:t>
            </a:r>
            <a:r>
              <a:rPr lang="en-US" sz="1400" dirty="0" err="1">
                <a:solidFill>
                  <a:srgbClr val="FFFFFF"/>
                </a:solidFill>
              </a:rPr>
              <a:t>przez</a:t>
            </a:r>
            <a:r>
              <a:rPr lang="en-US" sz="1400" dirty="0">
                <a:solidFill>
                  <a:srgbClr val="FFFFFF"/>
                </a:solidFill>
              </a:rPr>
              <a:t> </a:t>
            </a:r>
            <a:r>
              <a:rPr lang="en-US" sz="1400" dirty="0" err="1">
                <a:solidFill>
                  <a:srgbClr val="FFFFFF"/>
                </a:solidFill>
              </a:rPr>
              <a:t>króla</a:t>
            </a:r>
            <a:r>
              <a:rPr lang="en-US" sz="1400" dirty="0">
                <a:solidFill>
                  <a:srgbClr val="FFFFFF"/>
                </a:solidFill>
              </a:rPr>
              <a:t> </a:t>
            </a:r>
            <a:r>
              <a:rPr lang="en-US" sz="1400" dirty="0" err="1">
                <a:solidFill>
                  <a:srgbClr val="FFFFFF"/>
                </a:solidFill>
              </a:rPr>
              <a:t>Stanisława</a:t>
            </a:r>
            <a:r>
              <a:rPr lang="en-US" sz="1400" dirty="0">
                <a:solidFill>
                  <a:srgbClr val="FFFFFF"/>
                </a:solidFill>
              </a:rPr>
              <a:t> Augusta </a:t>
            </a:r>
            <a:r>
              <a:rPr lang="en-US" sz="1400" dirty="0" err="1">
                <a:solidFill>
                  <a:srgbClr val="FFFFFF"/>
                </a:solidFill>
              </a:rPr>
              <a:t>Poniatowskiego</a:t>
            </a:r>
            <a:r>
              <a:rPr lang="en-US" sz="1400" dirty="0">
                <a:solidFill>
                  <a:srgbClr val="FFFFFF"/>
                </a:solidFill>
              </a:rPr>
              <a:t> </a:t>
            </a:r>
            <a:r>
              <a:rPr lang="en-US" sz="1400" dirty="0" err="1">
                <a:solidFill>
                  <a:srgbClr val="FFFFFF"/>
                </a:solidFill>
              </a:rPr>
              <a:t>wraz</a:t>
            </a:r>
            <a:r>
              <a:rPr lang="en-US" sz="1400" dirty="0">
                <a:solidFill>
                  <a:srgbClr val="FFFFFF"/>
                </a:solidFill>
              </a:rPr>
              <a:t> </a:t>
            </a:r>
            <a:r>
              <a:rPr lang="en-US" sz="1400" dirty="0" err="1">
                <a:solidFill>
                  <a:srgbClr val="FFFFFF"/>
                </a:solidFill>
              </a:rPr>
              <a:t>ze</a:t>
            </a:r>
            <a:r>
              <a:rPr lang="en-US" sz="1400" dirty="0">
                <a:solidFill>
                  <a:srgbClr val="FFFFFF"/>
                </a:solidFill>
              </a:rPr>
              <a:t> </a:t>
            </a:r>
            <a:r>
              <a:rPr lang="en-US" sz="1400" i="1" dirty="0" err="1">
                <a:solidFill>
                  <a:srgbClr val="FFFFFF"/>
                </a:solidFill>
              </a:rPr>
              <a:t>stanami</a:t>
            </a:r>
            <a:r>
              <a:rPr lang="en-US" sz="1400" i="1" dirty="0">
                <a:solidFill>
                  <a:srgbClr val="FFFFFF"/>
                </a:solidFill>
              </a:rPr>
              <a:t> </a:t>
            </a:r>
            <a:r>
              <a:rPr lang="en-US" sz="1400" i="1" dirty="0" err="1">
                <a:solidFill>
                  <a:srgbClr val="FFFFFF"/>
                </a:solidFill>
              </a:rPr>
              <a:t>skonfederowanemi</a:t>
            </a:r>
            <a:r>
              <a:rPr lang="en-US" sz="1400" i="1" dirty="0">
                <a:solidFill>
                  <a:srgbClr val="FFFFFF"/>
                </a:solidFill>
              </a:rPr>
              <a:t> w </a:t>
            </a:r>
            <a:r>
              <a:rPr lang="en-US" sz="1400" i="1" dirty="0" err="1">
                <a:solidFill>
                  <a:srgbClr val="FFFFFF"/>
                </a:solidFill>
              </a:rPr>
              <a:t>liczbie</a:t>
            </a:r>
            <a:r>
              <a:rPr lang="en-US" sz="1400" i="1" dirty="0">
                <a:solidFill>
                  <a:srgbClr val="FFFFFF"/>
                </a:solidFill>
              </a:rPr>
              <a:t> </a:t>
            </a:r>
            <a:r>
              <a:rPr lang="en-US" sz="1400" i="1" dirty="0" err="1">
                <a:solidFill>
                  <a:srgbClr val="FFFFFF"/>
                </a:solidFill>
              </a:rPr>
              <a:t>podwó</a:t>
            </a:r>
            <a:r>
              <a:rPr lang="pl-PL" sz="1400" i="1" dirty="0">
                <a:solidFill>
                  <a:srgbClr val="FFFFFF"/>
                </a:solidFill>
              </a:rPr>
              <a:t>j</a:t>
            </a:r>
            <a:r>
              <a:rPr lang="en-US" sz="1400" i="1" dirty="0">
                <a:solidFill>
                  <a:srgbClr val="FFFFFF"/>
                </a:solidFill>
              </a:rPr>
              <a:t>n</a:t>
            </a:r>
            <a:r>
              <a:rPr lang="pl-PL" sz="1400" i="1" dirty="0">
                <a:solidFill>
                  <a:srgbClr val="FFFFFF"/>
                </a:solidFill>
              </a:rPr>
              <a:t>ej</a:t>
            </a:r>
            <a:r>
              <a:rPr lang="en-US" sz="1400" i="1" dirty="0">
                <a:solidFill>
                  <a:srgbClr val="FFFFFF"/>
                </a:solidFill>
              </a:rPr>
              <a:t> </a:t>
            </a:r>
            <a:r>
              <a:rPr lang="en-US" sz="1400" i="1" dirty="0" err="1">
                <a:solidFill>
                  <a:srgbClr val="FFFFFF"/>
                </a:solidFill>
              </a:rPr>
              <a:t>naród</a:t>
            </a:r>
            <a:r>
              <a:rPr lang="en-US" sz="1400" i="1" dirty="0">
                <a:solidFill>
                  <a:srgbClr val="FFFFFF"/>
                </a:solidFill>
              </a:rPr>
              <a:t> </a:t>
            </a:r>
            <a:r>
              <a:rPr lang="en-US" sz="1400" i="1" dirty="0" err="1">
                <a:solidFill>
                  <a:srgbClr val="FFFFFF"/>
                </a:solidFill>
              </a:rPr>
              <a:t>Polski</a:t>
            </a:r>
            <a:r>
              <a:rPr lang="en-US" sz="1400" i="1" dirty="0">
                <a:solidFill>
                  <a:srgbClr val="FFFFFF"/>
                </a:solidFill>
              </a:rPr>
              <a:t> </a:t>
            </a:r>
            <a:r>
              <a:rPr lang="en-US" sz="1400" i="1" dirty="0" err="1">
                <a:solidFill>
                  <a:srgbClr val="FFFFFF"/>
                </a:solidFill>
              </a:rPr>
              <a:t>reprezentującemi</a:t>
            </a:r>
            <a:r>
              <a:rPr lang="en-US" sz="1400" dirty="0">
                <a:solidFill>
                  <a:srgbClr val="FFFFFF"/>
                </a:solidFill>
              </a:rPr>
              <a:t>. </a:t>
            </a:r>
            <a:r>
              <a:rPr lang="en-US" sz="1400" dirty="0" err="1">
                <a:solidFill>
                  <a:srgbClr val="FFFFFF"/>
                </a:solidFill>
              </a:rPr>
              <a:t>Została</a:t>
            </a:r>
            <a:r>
              <a:rPr lang="en-US" sz="1400" dirty="0">
                <a:solidFill>
                  <a:srgbClr val="FFFFFF"/>
                </a:solidFill>
              </a:rPr>
              <a:t> </a:t>
            </a:r>
            <a:r>
              <a:rPr lang="en-US" sz="1400" dirty="0" err="1">
                <a:solidFill>
                  <a:srgbClr val="FFFFFF"/>
                </a:solidFill>
              </a:rPr>
              <a:t>zaprojektowana</a:t>
            </a:r>
            <a:r>
              <a:rPr lang="en-US" sz="1400" dirty="0">
                <a:solidFill>
                  <a:srgbClr val="FFFFFF"/>
                </a:solidFill>
              </a:rPr>
              <a:t> w </a:t>
            </a:r>
            <a:r>
              <a:rPr lang="en-US" sz="1400" dirty="0" err="1">
                <a:solidFill>
                  <a:srgbClr val="FFFFFF"/>
                </a:solidFill>
              </a:rPr>
              <a:t>celu</a:t>
            </a:r>
            <a:r>
              <a:rPr lang="en-US" sz="1400" dirty="0">
                <a:solidFill>
                  <a:srgbClr val="FFFFFF"/>
                </a:solidFill>
              </a:rPr>
              <a:t> </a:t>
            </a:r>
            <a:r>
              <a:rPr lang="en-US" sz="1400" dirty="0" err="1">
                <a:solidFill>
                  <a:srgbClr val="FFFFFF"/>
                </a:solidFill>
              </a:rPr>
              <a:t>zlikwidowania</a:t>
            </a:r>
            <a:r>
              <a:rPr lang="en-US" sz="1400" dirty="0">
                <a:solidFill>
                  <a:srgbClr val="FFFFFF"/>
                </a:solidFill>
              </a:rPr>
              <a:t> </a:t>
            </a:r>
            <a:r>
              <a:rPr lang="en-US" sz="1400" dirty="0" err="1">
                <a:solidFill>
                  <a:srgbClr val="FFFFFF"/>
                </a:solidFill>
              </a:rPr>
              <a:t>obecnych</a:t>
            </a:r>
            <a:r>
              <a:rPr lang="en-US" sz="1400" dirty="0">
                <a:solidFill>
                  <a:srgbClr val="FFFFFF"/>
                </a:solidFill>
              </a:rPr>
              <a:t> od </a:t>
            </a:r>
            <a:r>
              <a:rPr lang="en-US" sz="1400" dirty="0" err="1">
                <a:solidFill>
                  <a:srgbClr val="FFFFFF"/>
                </a:solidFill>
              </a:rPr>
              <a:t>dawna</a:t>
            </a:r>
            <a:r>
              <a:rPr lang="en-US" sz="1400" dirty="0">
                <a:solidFill>
                  <a:srgbClr val="FFFFFF"/>
                </a:solidFill>
              </a:rPr>
              <a:t> wad </a:t>
            </a:r>
            <a:r>
              <a:rPr lang="en-US" sz="1400" dirty="0" err="1">
                <a:solidFill>
                  <a:srgbClr val="FFFFFF"/>
                </a:solidFill>
              </a:rPr>
              <a:t>opartego</a:t>
            </a:r>
            <a:r>
              <a:rPr lang="en-US" sz="1400" dirty="0">
                <a:solidFill>
                  <a:srgbClr val="FFFFFF"/>
                </a:solidFill>
              </a:rPr>
              <a:t> </a:t>
            </a:r>
            <a:r>
              <a:rPr lang="en-US" sz="1400" dirty="0" err="1">
                <a:solidFill>
                  <a:srgbClr val="FFFFFF"/>
                </a:solidFill>
              </a:rPr>
              <a:t>na</a:t>
            </a:r>
            <a:r>
              <a:rPr lang="en-US" sz="1400" dirty="0">
                <a:solidFill>
                  <a:srgbClr val="FFFFFF"/>
                </a:solidFill>
              </a:rPr>
              <a:t> </a:t>
            </a:r>
            <a:r>
              <a:rPr lang="en-US" sz="1400" dirty="0" err="1">
                <a:solidFill>
                  <a:srgbClr val="FFFFFF"/>
                </a:solidFill>
              </a:rPr>
              <a:t>wolnej</a:t>
            </a:r>
            <a:r>
              <a:rPr lang="en-US" sz="1400" dirty="0">
                <a:solidFill>
                  <a:srgbClr val="FFFFFF"/>
                </a:solidFill>
              </a:rPr>
              <a:t> </a:t>
            </a:r>
            <a:r>
              <a:rPr lang="en-US" sz="1400" dirty="0" err="1">
                <a:solidFill>
                  <a:srgbClr val="FFFFFF"/>
                </a:solidFill>
              </a:rPr>
              <a:t>elekcji</a:t>
            </a:r>
            <a:r>
              <a:rPr lang="en-US" sz="1400" dirty="0">
                <a:solidFill>
                  <a:srgbClr val="FFFFFF"/>
                </a:solidFill>
              </a:rPr>
              <a:t> </a:t>
            </a:r>
            <a:r>
              <a:rPr lang="en-US" sz="1400" dirty="0" err="1">
                <a:solidFill>
                  <a:srgbClr val="FFFFFF"/>
                </a:solidFill>
              </a:rPr>
              <a:t>i</a:t>
            </a:r>
            <a:r>
              <a:rPr lang="en-US" sz="1400" dirty="0">
                <a:solidFill>
                  <a:srgbClr val="FFFFFF"/>
                </a:solidFill>
              </a:rPr>
              <a:t> </a:t>
            </a:r>
            <a:r>
              <a:rPr lang="en-US" sz="1400" dirty="0" err="1">
                <a:solidFill>
                  <a:srgbClr val="FFFFFF"/>
                </a:solidFill>
              </a:rPr>
              <a:t>demokracji</a:t>
            </a:r>
            <a:r>
              <a:rPr lang="en-US" sz="1400" dirty="0">
                <a:solidFill>
                  <a:srgbClr val="FFFFFF"/>
                </a:solidFill>
              </a:rPr>
              <a:t> </a:t>
            </a:r>
            <a:r>
              <a:rPr lang="en-US" sz="1400" dirty="0" err="1">
                <a:solidFill>
                  <a:srgbClr val="FFFFFF"/>
                </a:solidFill>
              </a:rPr>
              <a:t>szlacheckiej</a:t>
            </a:r>
            <a:r>
              <a:rPr lang="en-US" sz="1400" dirty="0">
                <a:solidFill>
                  <a:srgbClr val="FFFFFF"/>
                </a:solidFill>
              </a:rPr>
              <a:t> </a:t>
            </a:r>
            <a:r>
              <a:rPr lang="en-US" sz="1400" dirty="0" err="1">
                <a:solidFill>
                  <a:srgbClr val="FFFFFF"/>
                </a:solidFill>
              </a:rPr>
              <a:t>systemu</a:t>
            </a:r>
            <a:r>
              <a:rPr lang="en-US" sz="1400" dirty="0">
                <a:solidFill>
                  <a:srgbClr val="FFFFFF"/>
                </a:solidFill>
              </a:rPr>
              <a:t> </a:t>
            </a:r>
            <a:r>
              <a:rPr lang="en-US" sz="1400" dirty="0" err="1">
                <a:solidFill>
                  <a:srgbClr val="FFFFFF"/>
                </a:solidFill>
              </a:rPr>
              <a:t>politycznego</a:t>
            </a:r>
            <a:r>
              <a:rPr lang="en-US" sz="1400" dirty="0">
                <a:solidFill>
                  <a:srgbClr val="FFFFFF"/>
                </a:solidFill>
              </a:rPr>
              <a:t> </a:t>
            </a:r>
            <a:r>
              <a:rPr lang="en-US" sz="1400" dirty="0" err="1">
                <a:solidFill>
                  <a:srgbClr val="FFFFFF"/>
                </a:solidFill>
              </a:rPr>
              <a:t>Rzeczypospolitej</a:t>
            </a:r>
            <a:r>
              <a:rPr lang="en-US" sz="1400" dirty="0">
                <a:solidFill>
                  <a:srgbClr val="FFFFFF"/>
                </a:solidFill>
              </a:rPr>
              <a:t> </a:t>
            </a:r>
            <a:r>
              <a:rPr lang="en-US" sz="1400" dirty="0" err="1">
                <a:solidFill>
                  <a:srgbClr val="FFFFFF"/>
                </a:solidFill>
              </a:rPr>
              <a:t>Obojga</a:t>
            </a:r>
            <a:r>
              <a:rPr lang="en-US" sz="1400" dirty="0">
                <a:solidFill>
                  <a:srgbClr val="FFFFFF"/>
                </a:solidFill>
              </a:rPr>
              <a:t> </a:t>
            </a:r>
            <a:r>
              <a:rPr lang="en-US" sz="1400" dirty="0" err="1">
                <a:solidFill>
                  <a:srgbClr val="FFFFFF"/>
                </a:solidFill>
              </a:rPr>
              <a:t>Narodów</a:t>
            </a:r>
            <a:r>
              <a:rPr lang="en-US" sz="1400" dirty="0">
                <a:solidFill>
                  <a:srgbClr val="FFFFFF"/>
                </a:solidFill>
              </a:rPr>
              <a:t>. </a:t>
            </a:r>
            <a:r>
              <a:rPr lang="en-US" sz="1400" dirty="0" err="1">
                <a:solidFill>
                  <a:srgbClr val="FFFFFF"/>
                </a:solidFill>
              </a:rPr>
              <a:t>Konstytucja</a:t>
            </a:r>
            <a:r>
              <a:rPr lang="en-US" sz="1400" dirty="0">
                <a:solidFill>
                  <a:srgbClr val="FFFFFF"/>
                </a:solidFill>
              </a:rPr>
              <a:t> </a:t>
            </a:r>
            <a:r>
              <a:rPr lang="en-US" sz="1400" dirty="0" err="1">
                <a:solidFill>
                  <a:srgbClr val="FFFFFF"/>
                </a:solidFill>
              </a:rPr>
              <a:t>zmieniła</a:t>
            </a:r>
            <a:r>
              <a:rPr lang="en-US" sz="1400" dirty="0">
                <a:solidFill>
                  <a:srgbClr val="FFFFFF"/>
                </a:solidFill>
              </a:rPr>
              <a:t> </a:t>
            </a:r>
            <a:r>
              <a:rPr lang="en-US" sz="1400" dirty="0" err="1">
                <a:solidFill>
                  <a:srgbClr val="FFFFFF"/>
                </a:solidFill>
              </a:rPr>
              <a:t>ustrój</a:t>
            </a:r>
            <a:r>
              <a:rPr lang="en-US" sz="1400" dirty="0">
                <a:solidFill>
                  <a:srgbClr val="FFFFFF"/>
                </a:solidFill>
              </a:rPr>
              <a:t> </a:t>
            </a:r>
            <a:r>
              <a:rPr lang="en-US" sz="1400" dirty="0" err="1">
                <a:solidFill>
                  <a:srgbClr val="FFFFFF"/>
                </a:solidFill>
              </a:rPr>
              <a:t>państwa</a:t>
            </a:r>
            <a:r>
              <a:rPr lang="en-US" sz="1400" dirty="0">
                <a:solidFill>
                  <a:srgbClr val="FFFFFF"/>
                </a:solidFill>
              </a:rPr>
              <a:t> </a:t>
            </a:r>
            <a:r>
              <a:rPr lang="en-US" sz="1400" dirty="0" err="1">
                <a:solidFill>
                  <a:srgbClr val="FFFFFF"/>
                </a:solidFill>
              </a:rPr>
              <a:t>na</a:t>
            </a:r>
            <a:r>
              <a:rPr lang="en-US" sz="1400" dirty="0">
                <a:solidFill>
                  <a:srgbClr val="FFFFFF"/>
                </a:solidFill>
              </a:rPr>
              <a:t> </a:t>
            </a:r>
            <a:r>
              <a:rPr lang="en-US" sz="1400" dirty="0" err="1">
                <a:solidFill>
                  <a:srgbClr val="FFFFFF"/>
                </a:solidFill>
              </a:rPr>
              <a:t>monarchię</a:t>
            </a:r>
            <a:r>
              <a:rPr lang="en-US" sz="1400" dirty="0">
                <a:solidFill>
                  <a:srgbClr val="FFFFFF"/>
                </a:solidFill>
              </a:rPr>
              <a:t> </a:t>
            </a:r>
            <a:r>
              <a:rPr lang="en-US" sz="1400" dirty="0" err="1">
                <a:solidFill>
                  <a:srgbClr val="FFFFFF"/>
                </a:solidFill>
              </a:rPr>
              <a:t>dziedziczną</a:t>
            </a:r>
            <a:r>
              <a:rPr lang="en-US" sz="1400" dirty="0">
                <a:solidFill>
                  <a:srgbClr val="FFFFFF"/>
                </a:solidFill>
              </a:rPr>
              <a:t>, </a:t>
            </a:r>
            <a:r>
              <a:rPr lang="en-US" sz="1400" dirty="0" err="1">
                <a:solidFill>
                  <a:srgbClr val="FFFFFF"/>
                </a:solidFill>
              </a:rPr>
              <a:t>ograniczyła</a:t>
            </a:r>
            <a:r>
              <a:rPr lang="en-US" sz="1400" dirty="0">
                <a:solidFill>
                  <a:srgbClr val="FFFFFF"/>
                </a:solidFill>
              </a:rPr>
              <a:t> </a:t>
            </a:r>
            <a:r>
              <a:rPr lang="en-US" sz="1400" dirty="0" err="1">
                <a:solidFill>
                  <a:srgbClr val="FFFFFF"/>
                </a:solidFill>
              </a:rPr>
              <a:t>znacząco</a:t>
            </a:r>
            <a:r>
              <a:rPr lang="en-US" sz="1400" dirty="0">
                <a:solidFill>
                  <a:srgbClr val="FFFFFF"/>
                </a:solidFill>
              </a:rPr>
              <a:t> </a:t>
            </a:r>
            <a:r>
              <a:rPr lang="en-US" sz="1400" dirty="0" err="1">
                <a:solidFill>
                  <a:srgbClr val="FFFFFF"/>
                </a:solidFill>
              </a:rPr>
              <a:t>demokrację</a:t>
            </a:r>
            <a:r>
              <a:rPr lang="en-US" sz="1400" dirty="0">
                <a:solidFill>
                  <a:srgbClr val="FFFFFF"/>
                </a:solidFill>
              </a:rPr>
              <a:t> </a:t>
            </a:r>
            <a:r>
              <a:rPr lang="en-US" sz="1400" dirty="0" err="1">
                <a:solidFill>
                  <a:srgbClr val="FFFFFF"/>
                </a:solidFill>
              </a:rPr>
              <a:t>szlachecką</a:t>
            </a:r>
            <a:r>
              <a:rPr lang="en-US" sz="1400" dirty="0">
                <a:solidFill>
                  <a:srgbClr val="FFFFFF"/>
                </a:solidFill>
              </a:rPr>
              <a:t>, </a:t>
            </a:r>
            <a:r>
              <a:rPr lang="en-US" sz="1400" dirty="0" err="1">
                <a:solidFill>
                  <a:srgbClr val="FFFFFF"/>
                </a:solidFill>
              </a:rPr>
              <a:t>odbierając</a:t>
            </a:r>
            <a:r>
              <a:rPr lang="en-US" sz="1400" dirty="0">
                <a:solidFill>
                  <a:srgbClr val="FFFFFF"/>
                </a:solidFill>
              </a:rPr>
              <a:t> </a:t>
            </a:r>
            <a:r>
              <a:rPr lang="en-US" sz="1400" dirty="0" err="1">
                <a:solidFill>
                  <a:srgbClr val="FFFFFF"/>
                </a:solidFill>
              </a:rPr>
              <a:t>prawo</a:t>
            </a:r>
            <a:r>
              <a:rPr lang="en-US" sz="1400" dirty="0">
                <a:solidFill>
                  <a:srgbClr val="FFFFFF"/>
                </a:solidFill>
              </a:rPr>
              <a:t> </a:t>
            </a:r>
            <a:r>
              <a:rPr lang="en-US" sz="1400" dirty="0" err="1">
                <a:solidFill>
                  <a:srgbClr val="FFFFFF"/>
                </a:solidFill>
              </a:rPr>
              <a:t>głosu</a:t>
            </a:r>
            <a:r>
              <a:rPr lang="en-US" sz="1400" dirty="0">
                <a:solidFill>
                  <a:srgbClr val="FFFFFF"/>
                </a:solidFill>
              </a:rPr>
              <a:t> </a:t>
            </a:r>
            <a:r>
              <a:rPr lang="en-US" sz="1400" dirty="0" err="1">
                <a:solidFill>
                  <a:srgbClr val="FFFFFF"/>
                </a:solidFill>
              </a:rPr>
              <a:t>i</a:t>
            </a:r>
            <a:r>
              <a:rPr lang="en-US" sz="1400" dirty="0">
                <a:solidFill>
                  <a:srgbClr val="FFFFFF"/>
                </a:solidFill>
              </a:rPr>
              <a:t> </a:t>
            </a:r>
            <a:r>
              <a:rPr lang="en-US" sz="1400" dirty="0" err="1">
                <a:solidFill>
                  <a:srgbClr val="FFFFFF"/>
                </a:solidFill>
              </a:rPr>
              <a:t>decyzji</a:t>
            </a:r>
            <a:r>
              <a:rPr lang="en-US" sz="1400" dirty="0">
                <a:solidFill>
                  <a:srgbClr val="FFFFFF"/>
                </a:solidFill>
              </a:rPr>
              <a:t> w </a:t>
            </a:r>
            <a:r>
              <a:rPr lang="en-US" sz="1400" dirty="0" err="1">
                <a:solidFill>
                  <a:srgbClr val="FFFFFF"/>
                </a:solidFill>
              </a:rPr>
              <a:t>sprawach</a:t>
            </a:r>
            <a:r>
              <a:rPr lang="en-US" sz="1400" dirty="0">
                <a:solidFill>
                  <a:srgbClr val="FFFFFF"/>
                </a:solidFill>
              </a:rPr>
              <a:t> </a:t>
            </a:r>
            <a:r>
              <a:rPr lang="en-US" sz="1400" dirty="0" err="1">
                <a:solidFill>
                  <a:srgbClr val="FFFFFF"/>
                </a:solidFill>
              </a:rPr>
              <a:t>państwa</a:t>
            </a:r>
            <a:r>
              <a:rPr lang="en-US" sz="1400" dirty="0">
                <a:solidFill>
                  <a:srgbClr val="FFFFFF"/>
                </a:solidFill>
              </a:rPr>
              <a:t> </a:t>
            </a:r>
            <a:r>
              <a:rPr lang="en-US" sz="1400" dirty="0" err="1">
                <a:solidFill>
                  <a:srgbClr val="FFFFFF"/>
                </a:solidFill>
              </a:rPr>
              <a:t>szlachcie</a:t>
            </a:r>
            <a:r>
              <a:rPr lang="en-US" sz="1400" dirty="0">
                <a:solidFill>
                  <a:srgbClr val="FFFFFF"/>
                </a:solidFill>
              </a:rPr>
              <a:t> </a:t>
            </a:r>
            <a:r>
              <a:rPr lang="en-US" sz="1400" dirty="0" err="1">
                <a:solidFill>
                  <a:srgbClr val="FFFFFF"/>
                </a:solidFill>
              </a:rPr>
              <a:t>nieposiadającej</a:t>
            </a:r>
            <a:r>
              <a:rPr lang="en-US" sz="1400" dirty="0">
                <a:solidFill>
                  <a:srgbClr val="FFFFFF"/>
                </a:solidFill>
              </a:rPr>
              <a:t> </a:t>
            </a:r>
            <a:r>
              <a:rPr lang="en-US" sz="1400" dirty="0" err="1">
                <a:solidFill>
                  <a:srgbClr val="FFFFFF"/>
                </a:solidFill>
              </a:rPr>
              <a:t>ziemi</a:t>
            </a:r>
            <a:r>
              <a:rPr lang="en-US" sz="1400" dirty="0">
                <a:solidFill>
                  <a:srgbClr val="FFFFFF"/>
                </a:solidFill>
              </a:rPr>
              <a:t> (</a:t>
            </a:r>
            <a:r>
              <a:rPr lang="en-US" sz="1400" dirty="0" err="1">
                <a:solidFill>
                  <a:srgbClr val="FFFFFF"/>
                </a:solidFill>
              </a:rPr>
              <a:t>gołocie</a:t>
            </a:r>
            <a:r>
              <a:rPr lang="en-US" sz="1400" dirty="0">
                <a:solidFill>
                  <a:srgbClr val="FFFFFF"/>
                </a:solidFill>
              </a:rPr>
              <a:t>), </a:t>
            </a:r>
            <a:r>
              <a:rPr lang="en-US" sz="1400" dirty="0" err="1">
                <a:solidFill>
                  <a:srgbClr val="FFFFFF"/>
                </a:solidFill>
              </a:rPr>
              <a:t>wprowadziła</a:t>
            </a:r>
            <a:r>
              <a:rPr lang="en-US" sz="1400" dirty="0">
                <a:solidFill>
                  <a:srgbClr val="FFFFFF"/>
                </a:solidFill>
              </a:rPr>
              <a:t> </a:t>
            </a:r>
            <a:r>
              <a:rPr lang="en-US" sz="1400" dirty="0" err="1">
                <a:solidFill>
                  <a:srgbClr val="FFFFFF"/>
                </a:solidFill>
              </a:rPr>
              <a:t>częściowe</a:t>
            </a:r>
            <a:r>
              <a:rPr lang="en-US" sz="1400" dirty="0">
                <a:solidFill>
                  <a:srgbClr val="FFFFFF"/>
                </a:solidFill>
              </a:rPr>
              <a:t> </a:t>
            </a:r>
            <a:r>
              <a:rPr lang="en-US" sz="1400" dirty="0" err="1">
                <a:solidFill>
                  <a:srgbClr val="FFFFFF"/>
                </a:solidFill>
              </a:rPr>
              <a:t>zrównanie</a:t>
            </a:r>
            <a:r>
              <a:rPr lang="en-US" sz="1400" dirty="0">
                <a:solidFill>
                  <a:srgbClr val="FFFFFF"/>
                </a:solidFill>
              </a:rPr>
              <a:t> </a:t>
            </a:r>
            <a:r>
              <a:rPr lang="en-US" sz="1400" dirty="0" err="1">
                <a:solidFill>
                  <a:srgbClr val="FFFFFF"/>
                </a:solidFill>
              </a:rPr>
              <a:t>praw</a:t>
            </a:r>
            <a:r>
              <a:rPr lang="en-US" sz="1400" dirty="0">
                <a:solidFill>
                  <a:srgbClr val="FFFFFF"/>
                </a:solidFill>
              </a:rPr>
              <a:t> </a:t>
            </a:r>
            <a:r>
              <a:rPr lang="en-US" sz="1400" dirty="0" err="1">
                <a:solidFill>
                  <a:srgbClr val="FFFFFF"/>
                </a:solidFill>
              </a:rPr>
              <a:t>osobistych</a:t>
            </a:r>
            <a:r>
              <a:rPr lang="en-US" sz="1400" dirty="0">
                <a:solidFill>
                  <a:srgbClr val="FFFFFF"/>
                </a:solidFill>
              </a:rPr>
              <a:t> </a:t>
            </a:r>
            <a:r>
              <a:rPr lang="en-US" sz="1400" dirty="0" err="1">
                <a:solidFill>
                  <a:srgbClr val="FFFFFF"/>
                </a:solidFill>
              </a:rPr>
              <a:t>mieszczan</a:t>
            </a:r>
            <a:r>
              <a:rPr lang="en-US" sz="1400" dirty="0">
                <a:solidFill>
                  <a:srgbClr val="FFFFFF"/>
                </a:solidFill>
              </a:rPr>
              <a:t> </a:t>
            </a:r>
            <a:r>
              <a:rPr lang="en-US" sz="1400" dirty="0" err="1">
                <a:solidFill>
                  <a:srgbClr val="FFFFFF"/>
                </a:solidFill>
              </a:rPr>
              <a:t>i</a:t>
            </a:r>
            <a:r>
              <a:rPr lang="en-US" sz="1400" dirty="0">
                <a:solidFill>
                  <a:srgbClr val="FFFFFF"/>
                </a:solidFill>
              </a:rPr>
              <a:t> </a:t>
            </a:r>
            <a:r>
              <a:rPr lang="en-US" sz="1400" dirty="0" err="1">
                <a:solidFill>
                  <a:srgbClr val="FFFFFF"/>
                </a:solidFill>
              </a:rPr>
              <a:t>szlachty</a:t>
            </a:r>
            <a:r>
              <a:rPr lang="en-US" sz="1400" dirty="0">
                <a:solidFill>
                  <a:srgbClr val="FFFFFF"/>
                </a:solidFill>
              </a:rPr>
              <a:t> </a:t>
            </a:r>
            <a:r>
              <a:rPr lang="en-US" sz="1400" dirty="0" err="1">
                <a:solidFill>
                  <a:srgbClr val="FFFFFF"/>
                </a:solidFill>
              </a:rPr>
              <a:t>oraz</a:t>
            </a:r>
            <a:r>
              <a:rPr lang="en-US" sz="1400" dirty="0">
                <a:solidFill>
                  <a:srgbClr val="FFFFFF"/>
                </a:solidFill>
              </a:rPr>
              <a:t> </a:t>
            </a:r>
            <a:r>
              <a:rPr lang="en-US" sz="1400" dirty="0" err="1">
                <a:solidFill>
                  <a:srgbClr val="FFFFFF"/>
                </a:solidFill>
              </a:rPr>
              <a:t>stawiała</a:t>
            </a:r>
            <a:r>
              <a:rPr lang="en-US" sz="1400" dirty="0">
                <a:solidFill>
                  <a:srgbClr val="FFFFFF"/>
                </a:solidFill>
              </a:rPr>
              <a:t> </a:t>
            </a:r>
            <a:r>
              <a:rPr lang="en-US" sz="1400" dirty="0" err="1">
                <a:solidFill>
                  <a:srgbClr val="FFFFFF"/>
                </a:solidFill>
              </a:rPr>
              <a:t>chłopów</a:t>
            </a:r>
            <a:r>
              <a:rPr lang="en-US" sz="1400" dirty="0">
                <a:solidFill>
                  <a:srgbClr val="FFFFFF"/>
                </a:solidFill>
              </a:rPr>
              <a:t> pod </a:t>
            </a:r>
            <a:r>
              <a:rPr lang="en-US" sz="1400" dirty="0" err="1">
                <a:solidFill>
                  <a:srgbClr val="FFFFFF"/>
                </a:solidFill>
              </a:rPr>
              <a:t>ochroną</a:t>
            </a:r>
            <a:r>
              <a:rPr lang="en-US" sz="1400" dirty="0">
                <a:solidFill>
                  <a:srgbClr val="FFFFFF"/>
                </a:solidFill>
              </a:rPr>
              <a:t> </a:t>
            </a:r>
            <a:r>
              <a:rPr lang="en-US" sz="1400" dirty="0" err="1">
                <a:solidFill>
                  <a:srgbClr val="FFFFFF"/>
                </a:solidFill>
              </a:rPr>
              <a:t>państwa</a:t>
            </a:r>
            <a:r>
              <a:rPr lang="en-US" sz="1400" dirty="0">
                <a:solidFill>
                  <a:srgbClr val="FFFFFF"/>
                </a:solidFill>
              </a:rPr>
              <a:t>, w ten </a:t>
            </a:r>
            <a:r>
              <a:rPr lang="en-US" sz="1400" dirty="0" err="1">
                <a:solidFill>
                  <a:srgbClr val="FFFFFF"/>
                </a:solidFill>
              </a:rPr>
              <a:t>sposób</a:t>
            </a:r>
            <a:r>
              <a:rPr lang="en-US" sz="1400" dirty="0">
                <a:solidFill>
                  <a:srgbClr val="FFFFFF"/>
                </a:solidFill>
              </a:rPr>
              <a:t> </a:t>
            </a:r>
            <a:r>
              <a:rPr lang="en-US" sz="1400" dirty="0" err="1">
                <a:solidFill>
                  <a:srgbClr val="FFFFFF"/>
                </a:solidFill>
              </a:rPr>
              <a:t>łagodząc</a:t>
            </a:r>
            <a:r>
              <a:rPr lang="en-US" sz="1400" dirty="0">
                <a:solidFill>
                  <a:srgbClr val="FFFFFF"/>
                </a:solidFill>
              </a:rPr>
              <a:t> </a:t>
            </a:r>
            <a:r>
              <a:rPr lang="en-US" sz="1400" dirty="0" err="1">
                <a:solidFill>
                  <a:srgbClr val="FFFFFF"/>
                </a:solidFill>
              </a:rPr>
              <a:t>nadużycia</a:t>
            </a:r>
            <a:r>
              <a:rPr lang="en-US" sz="1400" dirty="0">
                <a:solidFill>
                  <a:srgbClr val="FFFFFF"/>
                </a:solidFill>
              </a:rPr>
              <a:t> </a:t>
            </a:r>
            <a:r>
              <a:rPr lang="en-US" sz="1400" dirty="0" err="1">
                <a:solidFill>
                  <a:srgbClr val="FFFFFF"/>
                </a:solidFill>
              </a:rPr>
              <a:t>pańszczyzny</a:t>
            </a:r>
            <a:r>
              <a:rPr lang="en-US" sz="1400" dirty="0">
                <a:solidFill>
                  <a:srgbClr val="FFFFFF"/>
                </a:solidFill>
              </a:rPr>
              <a:t>. </a:t>
            </a:r>
            <a:r>
              <a:rPr lang="en-US" sz="1400" dirty="0" err="1">
                <a:solidFill>
                  <a:srgbClr val="FFFFFF"/>
                </a:solidFill>
              </a:rPr>
              <a:t>Konstytucja</a:t>
            </a:r>
            <a:r>
              <a:rPr lang="en-US" sz="1400" dirty="0">
                <a:solidFill>
                  <a:srgbClr val="FFFFFF"/>
                </a:solidFill>
              </a:rPr>
              <a:t> </a:t>
            </a:r>
            <a:r>
              <a:rPr lang="en-US" sz="1400" dirty="0" err="1">
                <a:solidFill>
                  <a:srgbClr val="FFFFFF"/>
                </a:solidFill>
              </a:rPr>
              <a:t>formalnie</a:t>
            </a:r>
            <a:r>
              <a:rPr lang="en-US" sz="1400" dirty="0">
                <a:solidFill>
                  <a:srgbClr val="FFFFFF"/>
                </a:solidFill>
              </a:rPr>
              <a:t> </a:t>
            </a:r>
            <a:r>
              <a:rPr lang="en-US" sz="1400" dirty="0" err="1">
                <a:solidFill>
                  <a:srgbClr val="FFFFFF"/>
                </a:solidFill>
              </a:rPr>
              <a:t>zniosła</a:t>
            </a:r>
            <a:r>
              <a:rPr lang="en-US" sz="1400" dirty="0">
                <a:solidFill>
                  <a:srgbClr val="FFFFFF"/>
                </a:solidFill>
              </a:rPr>
              <a:t> </a:t>
            </a:r>
            <a:r>
              <a:rPr lang="en-US" sz="1400" i="1" dirty="0">
                <a:solidFill>
                  <a:srgbClr val="FFFFFF"/>
                </a:solidFill>
              </a:rPr>
              <a:t>liberum veto</a:t>
            </a:r>
            <a:r>
              <a:rPr lang="en-US" sz="1400" dirty="0">
                <a:solidFill>
                  <a:srgbClr val="FFFFFF"/>
                </a:solidFill>
              </a:rPr>
              <a:t>.</a:t>
            </a: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aralele: Konstytucje: 3 maja 1791/28 marca 1849 r ...">
            <a:extLst>
              <a:ext uri="{FF2B5EF4-FFF2-40B4-BE49-F238E27FC236}">
                <a16:creationId xmlns:a16="http://schemas.microsoft.com/office/drawing/2014/main" id="{99654972-27C9-4D24-8B52-69D21EBA0B8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284" r="-2" b="-2"/>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35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2" name="Rectangle 7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DD97E33-ADA5-4D66-9FD6-B6915FB031CD}"/>
              </a:ext>
            </a:extLst>
          </p:cNvPr>
          <p:cNvSpPr>
            <a:spLocks noGrp="1"/>
          </p:cNvSpPr>
          <p:nvPr>
            <p:ph type="title"/>
          </p:nvPr>
        </p:nvSpPr>
        <p:spPr>
          <a:xfrm>
            <a:off x="5297762" y="329184"/>
            <a:ext cx="6251110" cy="1783080"/>
          </a:xfrm>
        </p:spPr>
        <p:txBody>
          <a:bodyPr anchor="b">
            <a:normAutofit/>
          </a:bodyPr>
          <a:lstStyle/>
          <a:p>
            <a:r>
              <a:rPr lang="pl-PL" sz="5400"/>
              <a:t>Stanisław August Poniatowski</a:t>
            </a:r>
          </a:p>
        </p:txBody>
      </p:sp>
      <p:pic>
        <p:nvPicPr>
          <p:cNvPr id="4100" name="Picture 4">
            <a:extLst>
              <a:ext uri="{FF2B5EF4-FFF2-40B4-BE49-F238E27FC236}">
                <a16:creationId xmlns:a16="http://schemas.microsoft.com/office/drawing/2014/main" id="{E5621D55-8D9E-4BA5-92C8-6A3F1510FE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984"/>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6A773069-6041-4D09-A69F-E7C36B1B6CAA}"/>
              </a:ext>
            </a:extLst>
          </p:cNvPr>
          <p:cNvSpPr>
            <a:spLocks noGrp="1"/>
          </p:cNvSpPr>
          <p:nvPr>
            <p:ph idx="1"/>
          </p:nvPr>
        </p:nvSpPr>
        <p:spPr>
          <a:xfrm>
            <a:off x="5185795" y="2743200"/>
            <a:ext cx="6251110" cy="3483864"/>
          </a:xfrm>
        </p:spPr>
        <p:txBody>
          <a:bodyPr>
            <a:normAutofit/>
          </a:bodyPr>
          <a:lstStyle/>
          <a:p>
            <a:pPr marL="0" indent="0">
              <a:buNone/>
            </a:pPr>
            <a:r>
              <a:rPr lang="pl-PL" sz="2200" b="1" dirty="0"/>
              <a:t>Stanisław August</a:t>
            </a:r>
            <a:r>
              <a:rPr lang="pl-PL" sz="2200" dirty="0"/>
              <a:t>, urodzony jako Stanisław Antoni Poniatowski herbu Ciołek – król Polski w latach 1764–1795, ostatni władca Rzeczypospolitej Obojga Narodów. Ocena jego panowania pozostaje przedmiotem sporów.</a:t>
            </a:r>
          </a:p>
          <a:p>
            <a:pPr marL="0" indent="0">
              <a:buNone/>
            </a:pPr>
            <a:endParaRPr lang="pl-PL" sz="2200" dirty="0"/>
          </a:p>
        </p:txBody>
      </p:sp>
    </p:spTree>
    <p:extLst>
      <p:ext uri="{BB962C8B-B14F-4D97-AF65-F5344CB8AC3E}">
        <p14:creationId xmlns:p14="http://schemas.microsoft.com/office/powerpoint/2010/main" val="2036952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FBD50-06CE-42F1-9AB9-3D9079057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DBE1195-C006-49D6-92F6-AABCDB673D41}"/>
              </a:ext>
            </a:extLst>
          </p:cNvPr>
          <p:cNvSpPr>
            <a:spLocks noGrp="1"/>
          </p:cNvSpPr>
          <p:nvPr>
            <p:ph type="title"/>
          </p:nvPr>
        </p:nvSpPr>
        <p:spPr>
          <a:xfrm>
            <a:off x="6622293" y="638144"/>
            <a:ext cx="4953934" cy="1676603"/>
          </a:xfrm>
        </p:spPr>
        <p:txBody>
          <a:bodyPr>
            <a:normAutofit/>
          </a:bodyPr>
          <a:lstStyle/>
          <a:p>
            <a:r>
              <a:rPr lang="pl-PL" sz="4000"/>
              <a:t>Adam Stanisław Krasiński</a:t>
            </a:r>
          </a:p>
        </p:txBody>
      </p:sp>
      <p:sp>
        <p:nvSpPr>
          <p:cNvPr id="73" name="Rectangle 72">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29164BD8-EBE7-4DF5-A9A9-E388EDDAA8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8597"/>
          <a:stretch/>
        </p:blipFill>
        <p:spPr bwMode="auto">
          <a:xfrm>
            <a:off x="656844" y="722376"/>
            <a:ext cx="4782312" cy="541324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AE561A65-E31D-4EDD-A404-C4A93B118EC9}"/>
              </a:ext>
            </a:extLst>
          </p:cNvPr>
          <p:cNvSpPr>
            <a:spLocks noGrp="1"/>
          </p:cNvSpPr>
          <p:nvPr>
            <p:ph idx="1"/>
          </p:nvPr>
        </p:nvSpPr>
        <p:spPr>
          <a:xfrm>
            <a:off x="6622295" y="2438401"/>
            <a:ext cx="4953932" cy="3779520"/>
          </a:xfrm>
        </p:spPr>
        <p:txBody>
          <a:bodyPr>
            <a:normAutofit/>
          </a:bodyPr>
          <a:lstStyle/>
          <a:p>
            <a:r>
              <a:rPr lang="pl-PL" sz="2000" b="1" dirty="0"/>
              <a:t>Adam Stanisław Krasiński</a:t>
            </a:r>
            <a:r>
              <a:rPr lang="pl-PL" sz="2000" dirty="0"/>
              <a:t> herbu Ślepowron, ps. „Obywatel oraz senator i biskup” (ur. 4 kwietnia 1714, zm. w listopadzie 1800 w Krasnem) – pisarz polityczny, biskup kamieniecki od 1759, sekretarz wielki koronny od 1752, prezydent Trybunału Głównego Koronnego, scholastyk gnieźnieński i płocki, proboszcz łęczycki, kanonik gnieźnieńskiej kapituły katedralnej, doktor obojga praw, przywódca konfederacji barskiej.</a:t>
            </a:r>
          </a:p>
          <a:p>
            <a:endParaRPr lang="pl-PL" sz="2000" dirty="0"/>
          </a:p>
        </p:txBody>
      </p:sp>
    </p:spTree>
    <p:extLst>
      <p:ext uri="{BB962C8B-B14F-4D97-AF65-F5344CB8AC3E}">
        <p14:creationId xmlns:p14="http://schemas.microsoft.com/office/powerpoint/2010/main" val="4288848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FBD50-06CE-42F1-9AB9-3D9079057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95BBFE4-4682-4BC3-99CA-80D25592B361}"/>
              </a:ext>
            </a:extLst>
          </p:cNvPr>
          <p:cNvSpPr>
            <a:spLocks noGrp="1"/>
          </p:cNvSpPr>
          <p:nvPr>
            <p:ph type="title"/>
          </p:nvPr>
        </p:nvSpPr>
        <p:spPr>
          <a:xfrm>
            <a:off x="6622293" y="638144"/>
            <a:ext cx="4953934" cy="1676603"/>
          </a:xfrm>
        </p:spPr>
        <p:txBody>
          <a:bodyPr>
            <a:normAutofit/>
          </a:bodyPr>
          <a:lstStyle/>
          <a:p>
            <a:r>
              <a:rPr lang="pl-PL" sz="4000"/>
              <a:t>Ignacy Potocki</a:t>
            </a:r>
          </a:p>
        </p:txBody>
      </p:sp>
      <p:sp>
        <p:nvSpPr>
          <p:cNvPr id="73" name="Rectangle 72">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73BB7099-4AE2-48E2-A993-DA53C5E235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8155"/>
          <a:stretch/>
        </p:blipFill>
        <p:spPr bwMode="auto">
          <a:xfrm>
            <a:off x="656844" y="722376"/>
            <a:ext cx="4782312" cy="541324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7B2B6791-5184-465A-9624-2BF4BFCB5866}"/>
              </a:ext>
            </a:extLst>
          </p:cNvPr>
          <p:cNvSpPr>
            <a:spLocks noGrp="1"/>
          </p:cNvSpPr>
          <p:nvPr>
            <p:ph idx="1"/>
          </p:nvPr>
        </p:nvSpPr>
        <p:spPr>
          <a:xfrm>
            <a:off x="6622295" y="2438401"/>
            <a:ext cx="4953932" cy="3779520"/>
          </a:xfrm>
        </p:spPr>
        <p:txBody>
          <a:bodyPr>
            <a:normAutofit/>
          </a:bodyPr>
          <a:lstStyle/>
          <a:p>
            <a:r>
              <a:rPr lang="pl-PL" sz="1900" b="1"/>
              <a:t>Roman Ignacy Franciszek Potocki</a:t>
            </a:r>
            <a:r>
              <a:rPr lang="pl-PL" sz="1900"/>
              <a:t> ur. 28 lutego 1750 w Radzyniu Podlaskim, zm. 30 sierpnia 1809 w Wiedniu – minister policji w 1791 roku, marszałek wielki litewski w latach 1791–1794, minister policji w Straży Praw, marszałek Rady Nieustającej i członek Departamentu Interesów Cudzoziemskich Rady Nieustającej w 1779 roku, członek Komisji Edukacji Narodowej w latach 1773–1791, w latach 1781–1784 wielki mistrz Wielkiego Wschodu Narodowego Polski, polski polityk i działacz patriotyczny, publicysta, dramatopisarz, poeta, pedagog, historyk i tłumacz.</a:t>
            </a:r>
          </a:p>
          <a:p>
            <a:endParaRPr lang="pl-PL" sz="1900"/>
          </a:p>
        </p:txBody>
      </p:sp>
    </p:spTree>
    <p:extLst>
      <p:ext uri="{BB962C8B-B14F-4D97-AF65-F5344CB8AC3E}">
        <p14:creationId xmlns:p14="http://schemas.microsoft.com/office/powerpoint/2010/main" val="232490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A1B519-A49E-47F0-8E1C-3B1DAB51C51A}"/>
              </a:ext>
            </a:extLst>
          </p:cNvPr>
          <p:cNvSpPr>
            <a:spLocks noGrp="1"/>
          </p:cNvSpPr>
          <p:nvPr>
            <p:ph type="title"/>
          </p:nvPr>
        </p:nvSpPr>
        <p:spPr>
          <a:xfrm>
            <a:off x="6622293" y="638144"/>
            <a:ext cx="4953934" cy="1676603"/>
          </a:xfrm>
        </p:spPr>
        <p:txBody>
          <a:bodyPr>
            <a:normAutofit/>
          </a:bodyPr>
          <a:lstStyle/>
          <a:p>
            <a:r>
              <a:rPr lang="pl-PL" sz="2800" b="1"/>
              <a:t>Konstytucja 3 maja jako kompromis szlachecko-królewski</a:t>
            </a:r>
            <a:br>
              <a:rPr lang="pl-PL" sz="2800" b="1"/>
            </a:br>
            <a:endParaRPr lang="pl-PL" sz="2800"/>
          </a:p>
        </p:txBody>
      </p:sp>
      <p:sp>
        <p:nvSpPr>
          <p:cNvPr id="78" name="Rectangle 77">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4" name="Picture 2">
            <a:extLst>
              <a:ext uri="{FF2B5EF4-FFF2-40B4-BE49-F238E27FC236}">
                <a16:creationId xmlns:a16="http://schemas.microsoft.com/office/drawing/2014/main" id="{04FD2F8F-0339-4D4E-A40F-7BF41F0E51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5765"/>
          <a:stretch/>
        </p:blipFill>
        <p:spPr bwMode="auto">
          <a:xfrm>
            <a:off x="765802" y="845713"/>
            <a:ext cx="4564396" cy="5166573"/>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B390C442-05E2-4116-A11D-A161B7C1BF02}"/>
              </a:ext>
            </a:extLst>
          </p:cNvPr>
          <p:cNvSpPr>
            <a:spLocks noGrp="1"/>
          </p:cNvSpPr>
          <p:nvPr>
            <p:ph idx="1"/>
          </p:nvPr>
        </p:nvSpPr>
        <p:spPr>
          <a:xfrm>
            <a:off x="6622295" y="2438401"/>
            <a:ext cx="4953932" cy="3779520"/>
          </a:xfrm>
        </p:spPr>
        <p:txBody>
          <a:bodyPr>
            <a:normAutofit/>
          </a:bodyPr>
          <a:lstStyle/>
          <a:p>
            <a:r>
              <a:rPr lang="pl-PL" sz="1100"/>
              <a:t>Konstytucyjny kompromis szlachecko-królewski łączył szlacheckie wyobrażenia o rzeczywistej demokracji szlacheckiej z królewskim programem monarchii konstytucyjnej. Został zapoczątkowany w połowie 1790 r. po przystąpieniu Stanisława Augusta do sojuszu polsko-pruskiego i ostatecznie wykształcony w ciągu września tegoż roku. Rosnąca orientacja szlachty na króla sprzyjała ostrożnej jej otwartości na program monarchy. Natomiast inicjatywy elity szlacheckiej na rzecz upodobnienia ustrojowego Rzeczypospolitej do czołowych wolnych państw ówczesnego świata, powodowały, iż obradujący Sejm wykazywał szereg zbieżności z królewskim projektem konstytucyjnym. O uformowaniu ostatecznej wersji kompromisu zadecydował ciąg wydarzeń politycznych z przełomu 1790 i 1791 r. Przedłużenie konfederacji sejmowej w końcu 1790 r. połączone z nowymi wyborami podwoiło skład poselski. Odnowiona konfederacja sejmowa, wykorzystując przewagę liczebną, odwołała się w początkach stycznia 1791 r. do zaburzeń parlamentarnych i groźby separatyzmu sejmowego, wymuszając kompromis. Przewidywał on akceptację projektu królewskiego przez Sejm w zamian za przyznane szlachcie gwarancje wnoszenia uzupełnień do uchwalonej ustawy w przyszłości. Droga do przyjęcia Ustawy Rządowej została otwarta. Pokonstytucyjne inicjatywy szlacheckie na rzecz wyraźnego wzmocnienia suwerenności Sejmu powodowały jednak, iż wykształcony przez Ustawę Rządową model ustrojowy monarchii konstytucyjnej nabierał cech monarchii konstytucyjno-parlamentarnej.</a:t>
            </a:r>
          </a:p>
        </p:txBody>
      </p:sp>
    </p:spTree>
    <p:extLst>
      <p:ext uri="{BB962C8B-B14F-4D97-AF65-F5344CB8AC3E}">
        <p14:creationId xmlns:p14="http://schemas.microsoft.com/office/powerpoint/2010/main" val="4119665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41" name="Rectangle 134">
            <a:extLst>
              <a:ext uri="{FF2B5EF4-FFF2-40B4-BE49-F238E27FC236}">
                <a16:creationId xmlns:a16="http://schemas.microsoft.com/office/drawing/2014/main" id="{C0BFBD50-06CE-42F1-9AB9-3D9079057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117B467-5348-45FB-9496-DD375210B507}"/>
              </a:ext>
            </a:extLst>
          </p:cNvPr>
          <p:cNvSpPr>
            <a:spLocks noGrp="1"/>
          </p:cNvSpPr>
          <p:nvPr>
            <p:ph type="title"/>
          </p:nvPr>
        </p:nvSpPr>
        <p:spPr>
          <a:xfrm>
            <a:off x="6622293" y="638144"/>
            <a:ext cx="4953934" cy="1676603"/>
          </a:xfrm>
        </p:spPr>
        <p:txBody>
          <a:bodyPr>
            <a:normAutofit/>
          </a:bodyPr>
          <a:lstStyle/>
          <a:p>
            <a:r>
              <a:rPr lang="pl-PL" sz="3700" b="1" dirty="0"/>
              <a:t>Opozycja wobec konstytucji</a:t>
            </a:r>
            <a:br>
              <a:rPr lang="pl-PL" sz="3700" b="1" dirty="0"/>
            </a:br>
            <a:endParaRPr lang="pl-PL" sz="3700" dirty="0"/>
          </a:p>
        </p:txBody>
      </p:sp>
      <p:sp>
        <p:nvSpPr>
          <p:cNvPr id="9242" name="Rectangle 136">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a:extLst>
              <a:ext uri="{FF2B5EF4-FFF2-40B4-BE49-F238E27FC236}">
                <a16:creationId xmlns:a16="http://schemas.microsoft.com/office/drawing/2014/main" id="{D393A37B-DC2A-40D0-9466-DEAC0316B7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826" b="-1"/>
          <a:stretch/>
        </p:blipFill>
        <p:spPr bwMode="auto">
          <a:xfrm>
            <a:off x="656844" y="722376"/>
            <a:ext cx="4782312" cy="541324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E93EBD99-EA29-43E2-B25A-BBC1958B54BA}"/>
              </a:ext>
            </a:extLst>
          </p:cNvPr>
          <p:cNvSpPr>
            <a:spLocks noGrp="1"/>
          </p:cNvSpPr>
          <p:nvPr>
            <p:ph idx="1"/>
          </p:nvPr>
        </p:nvSpPr>
        <p:spPr>
          <a:xfrm>
            <a:off x="6622295" y="2438401"/>
            <a:ext cx="4953932" cy="3779520"/>
          </a:xfrm>
        </p:spPr>
        <p:txBody>
          <a:bodyPr>
            <a:normAutofit fontScale="92500" lnSpcReduction="20000"/>
          </a:bodyPr>
          <a:lstStyle/>
          <a:p>
            <a:r>
              <a:rPr lang="pl-PL" sz="1050" dirty="0"/>
              <a:t>W odczuciu wielu Sejm przyjmując Konstytucję 3 maja sprzeniewierzył się swojemu podstawowemu obowiązkowi, jakim była </a:t>
            </a:r>
            <a:r>
              <a:rPr lang="pl-PL" sz="1050" i="1" dirty="0"/>
              <a:t>obrona wolności przed królewskimi usiłowaniami jej ograniczenia</a:t>
            </a:r>
            <a:r>
              <a:rPr lang="pl-PL" sz="1050" dirty="0"/>
              <a:t>. Zwolennicy Konstytucji 3 maja uznawali, że państwo i jego byt niepodległy są dobrem nadrzędnym, od którego zależy także istnienie wolności obywateli. Dla zwolenników dawnego rządu republikańskiego tzw. malkontentów nadrzędnym dobrem była wolność, której nie warto było poświęcać dla wzmocnienia państwa. Malkontenci podawali się za ofiary spisku monarchicznego, który odebrał szlachcie wolność. Anonimowy autor </a:t>
            </a:r>
            <a:r>
              <a:rPr lang="pl-PL" sz="1050" i="1" dirty="0"/>
              <a:t>Zastanowienia się nad Konstytucją polską</a:t>
            </a:r>
            <a:r>
              <a:rPr lang="pl-PL" sz="1050" dirty="0"/>
              <a:t> pisał: </a:t>
            </a:r>
            <a:r>
              <a:rPr lang="pl-PL" sz="1050" i="1" dirty="0"/>
              <a:t>Polsko już nie jesteś Polską, bo nie jesteś wolną.</a:t>
            </a:r>
            <a:r>
              <a:rPr lang="pl-PL" sz="1050" dirty="0"/>
              <a:t> Zrównywano przy tym despotyzm rodzimy i obcy. Seweryn Rzewuski pisał do króla: </a:t>
            </a:r>
            <a:r>
              <a:rPr lang="pl-PL" sz="1050" i="1" dirty="0"/>
              <a:t>kajdany nasze są zawsze kajdanami, a włożone ręką obcą lub domową równie ciężą</a:t>
            </a:r>
            <a:r>
              <a:rPr lang="pl-PL" sz="1050" dirty="0"/>
              <a:t>. Zarzucano, że Sejm Czteroletni dokonał zdrady, sprzeniewierzając się aktowi konfederacji z 1788 roku, który gwarantował zachowanie najświątobliwsze </a:t>
            </a:r>
            <a:r>
              <a:rPr lang="pl-PL" sz="1050" i="1" dirty="0"/>
              <a:t>rządu wolnego </a:t>
            </a:r>
            <a:r>
              <a:rPr lang="pl-PL" sz="1050" i="1" dirty="0" err="1"/>
              <a:t>republikanckiego</a:t>
            </a:r>
            <a:r>
              <a:rPr lang="pl-PL" sz="1050" dirty="0"/>
              <a:t>. Poseł Ignacy Chomiński ostrzegał: </a:t>
            </a:r>
            <a:r>
              <a:rPr lang="pl-PL" sz="1050" i="1" dirty="0"/>
              <a:t>widzisz już, że sejm stał się panem twojej woli, a ty narodzie, nadawczą moc reprezentantom mając dotychczas, już ją utraciłeś.</a:t>
            </a:r>
            <a:r>
              <a:rPr lang="pl-PL" sz="1050" dirty="0"/>
              <a:t> Oburzenie malkontentów wywołało przeniesienie przez Ustawę Rządową władzy prawodawczej z sejmików ziemskich na sejm oraz uznanie posłów za reprezentantów całego narodu. Krytykowano podjęcie tak ważnych decyzji ustrojowych bez konsultacji z sejmikami, </a:t>
            </a:r>
            <a:r>
              <a:rPr lang="pl-PL" sz="1050" i="1" dirty="0"/>
              <a:t>które są tłumaczami woli narodu i zdania przychodzącego pod decyzją sejmową</a:t>
            </a:r>
            <a:r>
              <a:rPr lang="pl-PL" sz="1050" dirty="0"/>
              <a:t>. Akcentowano, że sejmiki listopadowe nie zaakceptowały sukcesji tronu w Polsce, zarzucając, że Sejm przywłaszczył sobie władzę despotyczną. Pojawiały się pisma, opisujące despotyzm wielkich zgromadzeń, porównujące rewolucję polską do rewolucji francuskiej.</a:t>
            </a:r>
          </a:p>
          <a:p>
            <a:r>
              <a:rPr lang="pl-PL" sz="1050" dirty="0"/>
              <a:t>Posłowie wołyńscy: Józef Klemens Czartoryski, Benedykt Hulewicz i Józef </a:t>
            </a:r>
            <a:r>
              <a:rPr lang="pl-PL" sz="1050" dirty="0" err="1"/>
              <a:t>Piniński</a:t>
            </a:r>
            <a:r>
              <a:rPr lang="pl-PL" sz="1050" baseline="30000" dirty="0"/>
              <a:t> </a:t>
            </a:r>
            <a:r>
              <a:rPr lang="pl-PL" sz="1050" dirty="0"/>
              <a:t>w manifeście przeciwko Konstytucji 3 Maja, narzekali nad odebraniem mocy wiążącej posłów laudom sejmikowym: </a:t>
            </a:r>
            <a:r>
              <a:rPr lang="pl-PL" sz="1050" i="1" dirty="0"/>
              <a:t>naród nie w mieście Warszawie, lecz w całym kraju, a wola jego nie w reprezentantach, lecz w instrukcjach tychże przez województwa nadanych.</a:t>
            </a:r>
            <a:r>
              <a:rPr lang="pl-PL" sz="1050" dirty="0"/>
              <a:t> Dyzma Bończa-Tomaszewski pisał z oburzeniem o </a:t>
            </a:r>
            <a:r>
              <a:rPr lang="pl-PL" sz="1050" i="1" dirty="0"/>
              <a:t>uwolnieniu króla przez kilkadziesiąt posłów żadnej na to niemających ani mocy, ani instrukcji, od przysięgi, którą wykonał przed tysiącami na jego obranie zgromadzonej szlachty na pacta conventa.</a:t>
            </a:r>
            <a:r>
              <a:rPr lang="pl-PL" sz="1050" dirty="0"/>
              <a:t> Malkontenci oceniali, że złamanie przez króla przysięgi, a zarazem praw kardynalnych oznaczało zerwanie umowy pomiędzy królem a narodem, pozwalało zakwestionować jego prawo do tronu.</a:t>
            </a:r>
          </a:p>
          <a:p>
            <a:endParaRPr lang="pl-PL" sz="800" dirty="0"/>
          </a:p>
        </p:txBody>
      </p:sp>
    </p:spTree>
    <p:extLst>
      <p:ext uri="{BB962C8B-B14F-4D97-AF65-F5344CB8AC3E}">
        <p14:creationId xmlns:p14="http://schemas.microsoft.com/office/powerpoint/2010/main" val="3226119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A4F4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36924358-5303-49A8-8F78-C0A3B6D95706}"/>
              </a:ext>
            </a:extLst>
          </p:cNvPr>
          <p:cNvSpPr>
            <a:spLocks noGrp="1"/>
          </p:cNvSpPr>
          <p:nvPr>
            <p:ph type="title"/>
          </p:nvPr>
        </p:nvSpPr>
        <p:spPr>
          <a:xfrm>
            <a:off x="524256" y="491260"/>
            <a:ext cx="6594189" cy="1625210"/>
          </a:xfrm>
        </p:spPr>
        <p:txBody>
          <a:bodyPr>
            <a:normAutofit/>
          </a:bodyPr>
          <a:lstStyle/>
          <a:p>
            <a:r>
              <a:rPr lang="pl-PL" b="1">
                <a:solidFill>
                  <a:srgbClr val="FFFFFF"/>
                </a:solidFill>
              </a:rPr>
              <a:t>Obalenie konstytucji</a:t>
            </a:r>
            <a:br>
              <a:rPr lang="pl-PL" b="1">
                <a:solidFill>
                  <a:srgbClr val="FFFFFF"/>
                </a:solidFill>
              </a:rPr>
            </a:br>
            <a:endParaRPr lang="pl-PL">
              <a:solidFill>
                <a:srgbClr val="FFFFFF"/>
              </a:solidFill>
            </a:endParaRPr>
          </a:p>
        </p:txBody>
      </p:sp>
      <p:pic>
        <p:nvPicPr>
          <p:cNvPr id="1030" name="Picture 6">
            <a:extLst>
              <a:ext uri="{FF2B5EF4-FFF2-40B4-BE49-F238E27FC236}">
                <a16:creationId xmlns:a16="http://schemas.microsoft.com/office/drawing/2014/main" id="{3C33D59C-3F1E-4E8E-BB91-DE18330445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92" b="-3"/>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3801B6FC-140B-4329-9B8C-30A588FC8F3B}"/>
              </a:ext>
            </a:extLst>
          </p:cNvPr>
          <p:cNvSpPr>
            <a:spLocks noGrp="1"/>
          </p:cNvSpPr>
          <p:nvPr>
            <p:ph idx="1"/>
          </p:nvPr>
        </p:nvSpPr>
        <p:spPr>
          <a:xfrm>
            <a:off x="8029319" y="917725"/>
            <a:ext cx="3424739" cy="4852362"/>
          </a:xfrm>
        </p:spPr>
        <p:txBody>
          <a:bodyPr anchor="ctr">
            <a:noAutofit/>
          </a:bodyPr>
          <a:lstStyle/>
          <a:p>
            <a:r>
              <a:rPr lang="pl-PL" sz="1000" dirty="0">
                <a:solidFill>
                  <a:srgbClr val="FFFFFF"/>
                </a:solidFill>
              </a:rPr>
              <a:t>W odczuciu wielu Sejm przyjmując Konstytucję 3 maja sprzeniewierzył się swojemu podstawowemu obowiązkowi, jakim była </a:t>
            </a:r>
            <a:r>
              <a:rPr lang="pl-PL" sz="1000" i="1" dirty="0">
                <a:solidFill>
                  <a:srgbClr val="FFFFFF"/>
                </a:solidFill>
              </a:rPr>
              <a:t>obrona wolności przed królewskimi usiłowaniami jej ograniczenia</a:t>
            </a:r>
            <a:r>
              <a:rPr lang="pl-PL" sz="1000" dirty="0">
                <a:solidFill>
                  <a:srgbClr val="FFFFFF"/>
                </a:solidFill>
              </a:rPr>
              <a:t>. Zwolennicy Konstytucji 3 maja uznawali, że państwo i jego byt niepodległy są dobrem nadrzędnym, od którego zależy także istnienie wolności obywateli. Dla zwolenników dawnego rządu republikańskiego tzw. malkontentów nadrzędnym dobrem była wolność, której nie warto było poświęcać dla wzmocnienia państwa. Malkontenci podawali się za ofiary spisku monarchicznego, który odebrał szlachcie wolność. Anonimowy autor </a:t>
            </a:r>
            <a:r>
              <a:rPr lang="pl-PL" sz="1000" i="1" dirty="0">
                <a:solidFill>
                  <a:srgbClr val="FFFFFF"/>
                </a:solidFill>
              </a:rPr>
              <a:t>Zastanowienia się nad Konstytucją polską</a:t>
            </a:r>
            <a:r>
              <a:rPr lang="pl-PL" sz="1000" dirty="0">
                <a:solidFill>
                  <a:srgbClr val="FFFFFF"/>
                </a:solidFill>
              </a:rPr>
              <a:t> pisał: </a:t>
            </a:r>
            <a:r>
              <a:rPr lang="pl-PL" sz="1000" i="1" dirty="0">
                <a:solidFill>
                  <a:srgbClr val="FFFFFF"/>
                </a:solidFill>
              </a:rPr>
              <a:t>Polsko już nie jesteś Polską, bo nie jesteś wolną.</a:t>
            </a:r>
            <a:r>
              <a:rPr lang="pl-PL" sz="1000" dirty="0">
                <a:solidFill>
                  <a:srgbClr val="FFFFFF"/>
                </a:solidFill>
              </a:rPr>
              <a:t> Zrównywano przy tym despotyzm rodzimy i obcy. Seweryn Rzewuski pisał do króla: </a:t>
            </a:r>
            <a:r>
              <a:rPr lang="pl-PL" sz="1000" i="1" dirty="0">
                <a:solidFill>
                  <a:srgbClr val="FFFFFF"/>
                </a:solidFill>
              </a:rPr>
              <a:t>kajdany nasze są zawsze kajdanami, a włożone ręką obcą lub domową równie ciężą</a:t>
            </a:r>
            <a:r>
              <a:rPr lang="pl-PL" sz="1000" dirty="0">
                <a:solidFill>
                  <a:srgbClr val="FFFFFF"/>
                </a:solidFill>
              </a:rPr>
              <a:t>. Zarzucano, że Sejm Czteroletni dokonał zdrady, sprzeniewierzając się aktowi konfederacji z 1788 roku, który gwarantował zachowanie najświątobliwsze </a:t>
            </a:r>
            <a:r>
              <a:rPr lang="pl-PL" sz="1000" i="1" dirty="0">
                <a:solidFill>
                  <a:srgbClr val="FFFFFF"/>
                </a:solidFill>
              </a:rPr>
              <a:t>rządu wolnego </a:t>
            </a:r>
            <a:r>
              <a:rPr lang="pl-PL" sz="1000" i="1" dirty="0" err="1">
                <a:solidFill>
                  <a:srgbClr val="FFFFFF"/>
                </a:solidFill>
              </a:rPr>
              <a:t>republikanckiego</a:t>
            </a:r>
            <a:r>
              <a:rPr lang="pl-PL" sz="1000" dirty="0">
                <a:solidFill>
                  <a:srgbClr val="FFFFFF"/>
                </a:solidFill>
              </a:rPr>
              <a:t>. Poseł Ignacy Chomiński ostrzegał: </a:t>
            </a:r>
            <a:r>
              <a:rPr lang="pl-PL" sz="1000" i="1" dirty="0">
                <a:solidFill>
                  <a:srgbClr val="FFFFFF"/>
                </a:solidFill>
              </a:rPr>
              <a:t>widzisz już, że sejm stał się panem twojej woli, a ty narodzie, nadawczą moc reprezentantom mając dotychczas, już ją utraciłeś.</a:t>
            </a:r>
            <a:r>
              <a:rPr lang="pl-PL" sz="1000" dirty="0">
                <a:solidFill>
                  <a:srgbClr val="FFFFFF"/>
                </a:solidFill>
              </a:rPr>
              <a:t> Oburzenie malkontentów wywołało przeniesienie przez Ustawę Rządową władzy prawodawczej z sejmików ziemskich na sejm oraz uznanie posłów za reprezentantów całego narodu. Krytykowano podjęcie tak ważnych decyzji ustrojowych bez konsultacji z sejmikami, </a:t>
            </a:r>
            <a:r>
              <a:rPr lang="pl-PL" sz="1000" i="1" dirty="0">
                <a:solidFill>
                  <a:srgbClr val="FFFFFF"/>
                </a:solidFill>
              </a:rPr>
              <a:t>które są tłumaczami woli narodu i zdania przychodzącego pod decyzją sejmową</a:t>
            </a:r>
            <a:r>
              <a:rPr lang="pl-PL" sz="1000" dirty="0">
                <a:solidFill>
                  <a:srgbClr val="FFFFFF"/>
                </a:solidFill>
              </a:rPr>
              <a:t>. Akcentowano, że sejmiki listopadowe nie zaakceptowały sukcesji tronu w Polsce, zarzucając, że Sejm przywłaszczył sobie władzę despotyczną. Pojawiały się pisma, opisujące despotyzm wielkich zgromadzeń, porównujące rewolucję polską do rewolucji francuskiej.</a:t>
            </a:r>
          </a:p>
        </p:txBody>
      </p:sp>
    </p:spTree>
    <p:extLst>
      <p:ext uri="{BB962C8B-B14F-4D97-AF65-F5344CB8AC3E}">
        <p14:creationId xmlns:p14="http://schemas.microsoft.com/office/powerpoint/2010/main" val="411941937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2080</Words>
  <Application>Microsoft Office PowerPoint</Application>
  <PresentationFormat>Panoramiczny</PresentationFormat>
  <Paragraphs>37</Paragraphs>
  <Slides>15</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15</vt:i4>
      </vt:variant>
    </vt:vector>
  </HeadingPairs>
  <TitlesOfParts>
    <vt:vector size="19" baseType="lpstr">
      <vt:lpstr>Arial</vt:lpstr>
      <vt:lpstr>Calibri</vt:lpstr>
      <vt:lpstr>Calibri Light</vt:lpstr>
      <vt:lpstr>Motyw pakietu Office</vt:lpstr>
      <vt:lpstr>Konstytucja 3 Maja</vt:lpstr>
      <vt:lpstr>Konstytucja 3 maja, właśc. Ustawa Rządowa z dnia 3 maja – uchwalona 3 maja 1791 roku ustawa regulująca ustrój prawny Rzeczypospolitej Obojga Narodów. Powszechnie przyjmuje się, że Konstytucja 3 maja była pierwszą w Europie i drugą na świecie nowoczesną, spisaną konstytucją. </vt:lpstr>
      <vt:lpstr>Uchwalona przez króla Stanisława Augusta Poniatowskiego wraz ze stanami skonfederowanemi w liczbie podwójnej naród Polski reprezentującemi. Została zaprojektowana w celu zlikwidowania obecnych od dawna wad opartego na wolnej elekcji i demokracji szlacheckiej systemu politycznego Rzeczypospolitej Obojga Narodów. Konstytucja zmieniła ustrój państwa na monarchię dziedziczną, ograniczyła znacząco demokrację szlachecką, odbierając prawo głosu i decyzji w sprawach państwa szlachcie nieposiadającej ziemi (gołocie), wprowadziła częściowe zrównanie praw osobistych mieszczan i szlachty oraz stawiała chłopów pod ochroną państwa, w ten sposób łagodząc nadużycia pańszczyzny. Konstytucja formalnie zniosła liberum veto.</vt:lpstr>
      <vt:lpstr>Stanisław August Poniatowski</vt:lpstr>
      <vt:lpstr>Adam Stanisław Krasiński</vt:lpstr>
      <vt:lpstr>Ignacy Potocki</vt:lpstr>
      <vt:lpstr>Konstytucja 3 maja jako kompromis szlachecko-królewski </vt:lpstr>
      <vt:lpstr>Opozycja wobec konstytucji </vt:lpstr>
      <vt:lpstr>Obalenie konstytucji </vt:lpstr>
      <vt:lpstr>Znaczenie Konstytucji 3 Maja dla Polski </vt:lpstr>
      <vt:lpstr>Dziedzictwo </vt:lpstr>
      <vt:lpstr>Rękopisy i pierwsze publikacje Konstytucji 3 Maja </vt:lpstr>
      <vt:lpstr>Święto Konstytucji 3 maja </vt:lpstr>
      <vt:lpstr>Prezentacja programu PowerPoint</vt:lpstr>
      <vt:lpstr>Wykonawcy projektu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Konstytucja 3 Maja</dc:title>
  <dc:creator>Michał Węgrzynowski</dc:creator>
  <cp:lastModifiedBy>Michał Węgrzynowski</cp:lastModifiedBy>
  <cp:revision>10</cp:revision>
  <dcterms:created xsi:type="dcterms:W3CDTF">2021-04-20T11:39:58Z</dcterms:created>
  <dcterms:modified xsi:type="dcterms:W3CDTF">2021-04-27T12:03:45Z</dcterms:modified>
</cp:coreProperties>
</file>